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59" r:id="rId4"/>
    <p:sldId id="263" r:id="rId5"/>
    <p:sldId id="262" r:id="rId6"/>
    <p:sldId id="274" r:id="rId7"/>
    <p:sldId id="261" r:id="rId8"/>
    <p:sldId id="264" r:id="rId9"/>
    <p:sldId id="265" r:id="rId10"/>
    <p:sldId id="266" r:id="rId11"/>
    <p:sldId id="267" r:id="rId12"/>
    <p:sldId id="268" r:id="rId13"/>
    <p:sldId id="269" r:id="rId14"/>
    <p:sldId id="270" r:id="rId15"/>
    <p:sldId id="271" r:id="rId16"/>
    <p:sldId id="273" r:id="rId17"/>
    <p:sldId id="282" r:id="rId18"/>
    <p:sldId id="275" r:id="rId19"/>
    <p:sldId id="276" r:id="rId20"/>
    <p:sldId id="279" r:id="rId21"/>
    <p:sldId id="280" r:id="rId22"/>
    <p:sldId id="277" r:id="rId23"/>
    <p:sldId id="278" r:id="rId24"/>
    <p:sldId id="281" r:id="rId25"/>
    <p:sldId id="283" r:id="rId26"/>
    <p:sldId id="284" r:id="rId2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9C42"/>
    <a:srgbClr val="7C9B3F"/>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29" autoAdjust="0"/>
  </p:normalViewPr>
  <p:slideViewPr>
    <p:cSldViewPr>
      <p:cViewPr varScale="1">
        <p:scale>
          <a:sx n="97" d="100"/>
          <a:sy n="97" d="100"/>
        </p:scale>
        <p:origin x="-38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D0344D-04C9-4529-A6A5-C2C4A579FCC3}" type="datetimeFigureOut">
              <a:rPr lang="pl-PL" smtClean="0"/>
              <a:pPr/>
              <a:t>2012-11-30</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7E19A-CA1B-4F2E-A366-5CA67D72F4EA}"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Celem niniejszych zajęć jest</a:t>
            </a:r>
            <a:r>
              <a:rPr lang="pl-PL" baseline="0" dirty="0" smtClean="0"/>
              <a:t> omówienie z uczestnikami, dlaczego warto uczyć (się) prawa, jak uczyć (się) prawa.</a:t>
            </a:r>
            <a:br>
              <a:rPr lang="pl-PL" baseline="0" dirty="0" smtClean="0"/>
            </a:br>
            <a:r>
              <a:rPr lang="pl-PL" baseline="0" dirty="0" smtClean="0"/>
              <a:t>Podczas prezentacji zostaną wskazane źródła, skąd czerpać informacje o prawie.</a:t>
            </a:r>
            <a:br>
              <a:rPr lang="pl-PL" baseline="0" dirty="0" smtClean="0"/>
            </a:br>
            <a:r>
              <a:rPr lang="pl-PL" baseline="0" dirty="0" smtClean="0"/>
              <a:t>Zostanie także omówiona idea zajęć Street Law – dlaczego warto zaangażować reprezentowaną przez siebie szkołę w taki projekt.</a:t>
            </a:r>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1</a:t>
            </a:fld>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Ten</a:t>
            </a:r>
            <a:r>
              <a:rPr lang="pl-PL" baseline="0" dirty="0" smtClean="0"/>
              <a:t> moduł ma uzmysłowić uczestnikom, że podstawowa wiedza prawna jest na wyciągnięcie ręki.</a:t>
            </a:r>
            <a:br>
              <a:rPr lang="pl-PL" baseline="0" dirty="0" smtClean="0"/>
            </a:br>
            <a:r>
              <a:rPr lang="pl-PL" baseline="0" dirty="0" smtClean="0"/>
              <a:t>Każdy jest w stanie samodzielnie uzyskać definicje podstawowych terminów prawniczych, opis pewnych procedur, zdobyć informacje o poszczególnych instytucjach państwowych.</a:t>
            </a:r>
            <a:br>
              <a:rPr lang="pl-PL" baseline="0" dirty="0" smtClean="0"/>
            </a:br>
            <a:r>
              <a:rPr lang="pl-PL" baseline="0" dirty="0" smtClean="0"/>
              <a:t/>
            </a:r>
            <a:br>
              <a:rPr lang="pl-PL" baseline="0" dirty="0" smtClean="0"/>
            </a:br>
            <a:r>
              <a:rPr lang="pl-PL" baseline="0" dirty="0" smtClean="0"/>
              <a:t>Dwa powszechne źródła – wyszukiwarka Google i </a:t>
            </a:r>
            <a:r>
              <a:rPr lang="pl-PL" baseline="0" dirty="0" err="1" smtClean="0"/>
              <a:t>Wikipedia</a:t>
            </a:r>
            <a:r>
              <a:rPr lang="pl-PL" baseline="0" dirty="0" smtClean="0"/>
              <a:t> – mądrze wykorzystane, mogą dostarczyć świadomemu internaucie podstawowych informacji z zakresu prawa.</a:t>
            </a:r>
            <a:br>
              <a:rPr lang="pl-PL" baseline="0" dirty="0" smtClean="0"/>
            </a:br>
            <a:r>
              <a:rPr lang="pl-PL" baseline="0" dirty="0" smtClean="0"/>
              <a:t/>
            </a:r>
            <a:br>
              <a:rPr lang="pl-PL" baseline="0" dirty="0" smtClean="0"/>
            </a:br>
            <a:r>
              <a:rPr lang="pl-PL" baseline="0" dirty="0" smtClean="0"/>
              <a:t>Posługiwanie się tymi narzędziami nie zastąpi pracy z podręcznikiem prawa, lektury przepisów prawa, a w sprawach tego wymagających, spotkania z prawnikiem. </a:t>
            </a:r>
            <a:br>
              <a:rPr lang="pl-PL" baseline="0" dirty="0" smtClean="0"/>
            </a:br>
            <a:r>
              <a:rPr lang="pl-PL" baseline="0" dirty="0" smtClean="0"/>
              <a:t/>
            </a:r>
            <a:br>
              <a:rPr lang="pl-PL" baseline="0" dirty="0" smtClean="0"/>
            </a:br>
            <a:r>
              <a:rPr lang="pl-PL" baseline="0" dirty="0" smtClean="0"/>
              <a:t>Nie ulega wątpliwości, że korzystanie ze źródeł tego typu popularyzuje edukację prawną – podkreślam: korzystanie świadome!</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18</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Omówienie subiektywnie wybranych</a:t>
            </a:r>
            <a:r>
              <a:rPr lang="pl-PL" b="1" baseline="0" dirty="0" smtClean="0"/>
              <a:t> portali dostarczających wiedzy o prawie:</a:t>
            </a:r>
            <a:r>
              <a:rPr lang="pl-PL" dirty="0" smtClean="0"/>
              <a:t/>
            </a:r>
            <a:br>
              <a:rPr lang="pl-PL" dirty="0" smtClean="0"/>
            </a:br>
            <a:r>
              <a:rPr lang="pl-PL" dirty="0" smtClean="0"/>
              <a:t/>
            </a:r>
            <a:br>
              <a:rPr lang="pl-PL" dirty="0" smtClean="0"/>
            </a:br>
            <a:r>
              <a:rPr lang="pl-PL" b="1" dirty="0" err="1" smtClean="0"/>
              <a:t>Sejmometr</a:t>
            </a:r>
            <a:r>
              <a:rPr lang="pl-PL" baseline="0" dirty="0" smtClean="0"/>
              <a:t> – portal o pracy Parlamentu; obrazuje cały proces legislacyjny, pozwala śledzić prace nad projektami aktów prawnych, dostarcza aktualnej wiedzy o wydarzeniach w Sejmie (włącznie z dostępem do protokołów obrad, zapisów oficjalnych spotkań i rozmów parlamentarzystów);</a:t>
            </a:r>
          </a:p>
          <a:p>
            <a:endParaRPr lang="pl-PL" baseline="0" dirty="0" smtClean="0"/>
          </a:p>
          <a:p>
            <a:r>
              <a:rPr lang="pl-PL" b="1" baseline="0" dirty="0" smtClean="0"/>
              <a:t>Internetowy System Aktów Prawnych </a:t>
            </a:r>
            <a:r>
              <a:rPr lang="pl-PL" baseline="0" dirty="0" smtClean="0"/>
              <a:t>– baza z informacjami o obowiązujących w Polsce aktach prawnych, treść tych aktów; korzystanie z tego portalu wymaga pewnej wiedzy z zakresu ogłaszania aktów prawnych (tekst pierwotny, tekst ogłoszony, tekst jednolity,…), a teksty aktów prawnych są dostępne tylko w formacie PDF; Jednak, jeżeli nie mamy dostępu do systemów informacji prawnej, jak np. </a:t>
            </a:r>
            <a:r>
              <a:rPr lang="pl-PL" baseline="0" dirty="0" err="1" smtClean="0"/>
              <a:t>Lex</a:t>
            </a:r>
            <a:r>
              <a:rPr lang="pl-PL" baseline="0" dirty="0" smtClean="0"/>
              <a:t>, korzystanie z tego portalu jest przydatne;</a:t>
            </a:r>
          </a:p>
          <a:p>
            <a:endParaRPr lang="pl-PL" baseline="0" dirty="0" smtClean="0"/>
          </a:p>
          <a:p>
            <a:r>
              <a:rPr lang="pl-PL" b="1" baseline="0" dirty="0" err="1" smtClean="0"/>
              <a:t>EUR-Lex</a:t>
            </a:r>
            <a:r>
              <a:rPr lang="pl-PL" baseline="0" dirty="0" smtClean="0"/>
              <a:t> – system dostępu do prawa europejskiego;</a:t>
            </a:r>
          </a:p>
          <a:p>
            <a:r>
              <a:rPr lang="pl-PL" baseline="0" dirty="0" smtClean="0"/>
              <a:t>Tu: Na stronie głównej po lewej stronie ekranu zakładka „</a:t>
            </a:r>
            <a:r>
              <a:rPr lang="pl-PL" b="1" baseline="0" dirty="0" smtClean="0"/>
              <a:t>O prawie UE</a:t>
            </a:r>
            <a:r>
              <a:rPr lang="pl-PL" b="0" baseline="0" dirty="0" smtClean="0"/>
              <a:t>”. Pod nią „</a:t>
            </a:r>
            <a:r>
              <a:rPr lang="pl-PL" b="1" baseline="0" dirty="0" smtClean="0"/>
              <a:t>ABC prawa Unii Europejskiej</a:t>
            </a:r>
            <a:r>
              <a:rPr lang="pl-PL" b="0" baseline="0" dirty="0" smtClean="0"/>
              <a:t>”. Kliknąć. Po kliknięciu pojawi się pod zakładką „</a:t>
            </a:r>
            <a:r>
              <a:rPr lang="pl-PL" b="1" baseline="0" dirty="0" smtClean="0"/>
              <a:t>Pobierz wersję PDF</a:t>
            </a:r>
            <a:r>
              <a:rPr lang="pl-PL" b="0" baseline="0" dirty="0" smtClean="0"/>
              <a:t>”. Kliknąć. Otworzy się nowa strona – na dole zakładka „</a:t>
            </a:r>
            <a:r>
              <a:rPr lang="pl-PL" b="1" baseline="0" dirty="0" smtClean="0"/>
              <a:t>pobierz</a:t>
            </a:r>
            <a:r>
              <a:rPr lang="pl-PL" b="0" baseline="0" dirty="0" smtClean="0"/>
              <a:t>” – kliknąć.</a:t>
            </a:r>
            <a:br>
              <a:rPr lang="pl-PL" b="0" baseline="0" dirty="0" smtClean="0"/>
            </a:br>
            <a:r>
              <a:rPr lang="pl-PL" b="0" baseline="0" dirty="0" smtClean="0"/>
              <a:t>Dokument „ABC prawa Unii…” w formacie PDF zawiera kompilację informacji o historii i najważniejszych aktach prawnych UE (</a:t>
            </a:r>
            <a:r>
              <a:rPr lang="pl-PL" b="1" baseline="0" dirty="0" smtClean="0"/>
              <a:t>okładka tej publikacji pojawi się na tym slajdzie</a:t>
            </a:r>
            <a:r>
              <a:rPr lang="pl-PL" b="0" baseline="0" dirty="0" smtClean="0"/>
              <a:t>).</a:t>
            </a:r>
            <a:br>
              <a:rPr lang="pl-PL" b="0" baseline="0" dirty="0" smtClean="0"/>
            </a:br>
            <a:r>
              <a:rPr lang="pl-PL" b="0" baseline="0" dirty="0" smtClean="0"/>
              <a:t/>
            </a:r>
            <a:br>
              <a:rPr lang="pl-PL" b="0" baseline="0" dirty="0" smtClean="0"/>
            </a:br>
            <a:r>
              <a:rPr lang="pl-PL" b="0" baseline="0" dirty="0" smtClean="0"/>
              <a:t>Portal umożliwia szukanie informacji o prawie unijnym i o instytucjach unijnych.</a:t>
            </a:r>
          </a:p>
          <a:p>
            <a:endParaRPr lang="pl-PL" baseline="0" dirty="0" smtClean="0"/>
          </a:p>
          <a:p>
            <a:r>
              <a:rPr lang="pl-PL" b="1" dirty="0" smtClean="0"/>
              <a:t>Strona internetowa</a:t>
            </a:r>
            <a:r>
              <a:rPr lang="pl-PL" b="1" baseline="0" dirty="0" smtClean="0"/>
              <a:t> </a:t>
            </a:r>
            <a:r>
              <a:rPr lang="pl-PL" b="1" dirty="0" smtClean="0"/>
              <a:t>Sądu Okręgowego w Bydgoszczy:</a:t>
            </a:r>
            <a:br>
              <a:rPr lang="pl-PL" b="1" dirty="0" smtClean="0"/>
            </a:br>
            <a:r>
              <a:rPr lang="pl-PL" b="0" dirty="0" smtClean="0"/>
              <a:t>Na stronie głównej po lewej stronie ekranu –</a:t>
            </a:r>
            <a:r>
              <a:rPr lang="pl-PL" b="0" baseline="0" dirty="0" smtClean="0"/>
              <a:t> zakładka „</a:t>
            </a:r>
            <a:r>
              <a:rPr lang="pl-PL" b="1" baseline="0" dirty="0" smtClean="0"/>
              <a:t>Poradnik interesanta</a:t>
            </a:r>
            <a:r>
              <a:rPr lang="pl-PL" b="0" baseline="0" dirty="0" smtClean="0"/>
              <a:t>”. Kliknąć.</a:t>
            </a:r>
            <a:br>
              <a:rPr lang="pl-PL" b="0" baseline="0" dirty="0" smtClean="0"/>
            </a:br>
            <a:r>
              <a:rPr lang="pl-PL" b="0" baseline="0" dirty="0" smtClean="0"/>
              <a:t>Pojawią się linki do publikacji o prawach obywatela w postępowaniu cywilnym, karnym i </a:t>
            </a:r>
            <a:r>
              <a:rPr lang="pl-PL" b="0" baseline="0" dirty="0" err="1" smtClean="0"/>
              <a:t>sądowoadministracyjnym</a:t>
            </a:r>
            <a:r>
              <a:rPr lang="pl-PL" b="0" baseline="0" dirty="0" smtClean="0"/>
              <a:t>.</a:t>
            </a:r>
          </a:p>
          <a:p>
            <a:r>
              <a:rPr lang="pl-PL" b="0" baseline="0" dirty="0" smtClean="0"/>
              <a:t>(</a:t>
            </a:r>
            <a:r>
              <a:rPr lang="pl-PL" b="1" baseline="0" dirty="0" smtClean="0"/>
              <a:t>Na tym slajdzie pojawią się okładki tych publikacji</a:t>
            </a:r>
            <a:r>
              <a:rPr lang="pl-PL" b="0" baseline="0" dirty="0" smtClean="0"/>
              <a:t>)</a:t>
            </a:r>
          </a:p>
          <a:p>
            <a:endParaRPr lang="pl-PL" b="0" baseline="0" dirty="0" smtClean="0"/>
          </a:p>
          <a:p>
            <a:r>
              <a:rPr lang="pl-PL" b="0" baseline="0" dirty="0" smtClean="0"/>
              <a:t>Strona tego Sądu została podana przykładowo – chodziło o zaprezentowanie opracowań, które w prosty i przystępny sposób dostarczają wiedzy o poszczególnych postępowaniach. Publikacje takie często wydaje Ministerstwo Sprawiedliwości. Warto do czasu do czasu zaglądać więc na stronę tej Instytucji.</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19</a:t>
            </a:fld>
            <a:endParaRPr lang="pl-P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pl-PL" b="1" dirty="0" err="1" smtClean="0"/>
              <a:t>pokrzywdzeni.gov.pl</a:t>
            </a:r>
            <a:endParaRPr lang="pl-PL" b="1" dirty="0" smtClean="0"/>
          </a:p>
          <a:p>
            <a:r>
              <a:rPr lang="pl-PL" dirty="0" smtClean="0"/>
              <a:t>- informacyjna strona internetowa , na której znajdują się informacje o prawach osób</a:t>
            </a:r>
            <a:r>
              <a:rPr lang="pl-PL" baseline="0" dirty="0" smtClean="0"/>
              <a:t> pokrzywdzonych;</a:t>
            </a:r>
            <a:br>
              <a:rPr lang="pl-PL" baseline="0" dirty="0" smtClean="0"/>
            </a:br>
            <a:r>
              <a:rPr lang="pl-PL" baseline="0" dirty="0" smtClean="0"/>
              <a:t>- informacje na temat: prawnego statusu dziecka (zakładka „</a:t>
            </a:r>
            <a:r>
              <a:rPr lang="pl-PL" b="1" baseline="0" dirty="0" smtClean="0"/>
              <a:t>dla dzieci</a:t>
            </a:r>
            <a:r>
              <a:rPr lang="pl-PL" baseline="0" dirty="0" smtClean="0"/>
              <a:t>”), informator pokrzywdzonego w wersji PDF, opis przestępstw, sieć pomocy – lista ośrodków świadczących pomoc osobom pokrzywdzonym przestępstwem;</a:t>
            </a:r>
          </a:p>
          <a:p>
            <a:endParaRPr lang="pl-PL" baseline="0" dirty="0" smtClean="0"/>
          </a:p>
          <a:p>
            <a:r>
              <a:rPr lang="pl-PL" b="1" baseline="0" dirty="0" smtClean="0"/>
              <a:t>Ministerstwo Sprawiedliwości</a:t>
            </a:r>
          </a:p>
          <a:p>
            <a:r>
              <a:rPr lang="pl-PL" b="1" baseline="0" dirty="0" err="1" smtClean="0"/>
              <a:t>www.ms.gov.pl</a:t>
            </a:r>
            <a:endParaRPr lang="pl-PL" b="1" baseline="0" dirty="0" smtClean="0"/>
          </a:p>
          <a:p>
            <a:r>
              <a:rPr lang="pl-PL" baseline="0" dirty="0" smtClean="0"/>
              <a:t>- po prawej stronie ekranu na stronie głównej zakładka „</a:t>
            </a:r>
            <a:r>
              <a:rPr lang="pl-PL" b="1" baseline="0" dirty="0" smtClean="0"/>
              <a:t>Edukacja prawna</a:t>
            </a:r>
            <a:r>
              <a:rPr lang="pl-PL" baseline="0" dirty="0" smtClean="0"/>
              <a:t>” – możliwość zgłoszenia szkoły do udziału</a:t>
            </a:r>
            <a:br>
              <a:rPr lang="pl-PL" baseline="0" dirty="0" smtClean="0"/>
            </a:br>
            <a:r>
              <a:rPr lang="pl-PL" baseline="0" dirty="0" smtClean="0"/>
              <a:t>w programie Ministerstwa Sprawiedliwości (na dole strony formularz elektroniczny);</a:t>
            </a:r>
          </a:p>
          <a:p>
            <a:endParaRPr lang="pl-PL" baseline="0" dirty="0" smtClean="0"/>
          </a:p>
          <a:p>
            <a:r>
              <a:rPr lang="pl-PL" b="1" baseline="0" dirty="0" smtClean="0"/>
              <a:t>Rzecznik Praw Dziecka</a:t>
            </a:r>
          </a:p>
          <a:p>
            <a:r>
              <a:rPr lang="pl-PL" b="1" dirty="0" err="1" smtClean="0"/>
              <a:t>www.brpd.gov.pl</a:t>
            </a:r>
            <a:endParaRPr lang="pl-PL" b="1" dirty="0" smtClean="0"/>
          </a:p>
          <a:p>
            <a:r>
              <a:rPr lang="pl-PL" dirty="0" smtClean="0"/>
              <a:t>-</a:t>
            </a:r>
            <a:r>
              <a:rPr lang="pl-PL" baseline="0" dirty="0" smtClean="0"/>
              <a:t> zakładka „</a:t>
            </a:r>
            <a:r>
              <a:rPr lang="pl-PL" b="1" baseline="0" dirty="0" smtClean="0"/>
              <a:t>publikacje</a:t>
            </a:r>
            <a:r>
              <a:rPr lang="pl-PL" baseline="0" dirty="0" smtClean="0"/>
              <a:t>”: różne materiały poświęcone tematyce praw dziecka, np. </a:t>
            </a:r>
            <a:r>
              <a:rPr lang="pl-PL" b="1" dirty="0" smtClean="0"/>
              <a:t>"Prawa Dziecka po przystąpieniu do Unii Europejskiej" ,</a:t>
            </a:r>
          </a:p>
          <a:p>
            <a:pPr>
              <a:buFontTx/>
              <a:buChar char="-"/>
            </a:pPr>
            <a:r>
              <a:rPr lang="pl-PL" b="0" dirty="0" smtClean="0"/>
              <a:t>link do strony </a:t>
            </a:r>
            <a:r>
              <a:rPr lang="pl-PL" b="1" dirty="0" smtClean="0"/>
              <a:t>Strefa młodych</a:t>
            </a:r>
            <a:r>
              <a:rPr lang="pl-PL" b="0" dirty="0" smtClean="0"/>
              <a:t> – zakładka </a:t>
            </a:r>
            <a:r>
              <a:rPr lang="pl-PL" b="1" dirty="0" smtClean="0"/>
              <a:t>„Wasze prawa” </a:t>
            </a:r>
            <a:r>
              <a:rPr lang="pl-PL" b="0" dirty="0" smtClean="0"/>
              <a:t>(informacje o wydarzeniach</a:t>
            </a:r>
            <a:r>
              <a:rPr lang="pl-PL" b="0" baseline="0" dirty="0" smtClean="0"/>
              <a:t> związanych z Prawami Dziecka</a:t>
            </a:r>
            <a:r>
              <a:rPr lang="pl-PL" b="0" dirty="0" smtClean="0"/>
              <a:t>)</a:t>
            </a:r>
          </a:p>
          <a:p>
            <a:pPr>
              <a:buFontTx/>
              <a:buNone/>
            </a:pPr>
            <a:r>
              <a:rPr lang="pl-PL" b="0" dirty="0" smtClean="0"/>
              <a:t>(na</a:t>
            </a:r>
            <a:r>
              <a:rPr lang="pl-PL" b="0" baseline="0" dirty="0" smtClean="0"/>
              <a:t> tym slajdzie okładka jednej z publikacji Rzecznika oraz logo portalu „Strefa młodych”).</a:t>
            </a:r>
          </a:p>
          <a:p>
            <a:pPr>
              <a:buFontTx/>
              <a:buNone/>
            </a:pPr>
            <a:endParaRPr lang="pl-PL" b="0" dirty="0" smtClean="0"/>
          </a:p>
          <a:p>
            <a:pPr>
              <a:buFontTx/>
              <a:buNone/>
            </a:pPr>
            <a:r>
              <a:rPr lang="pl-PL" b="1" dirty="0" err="1" smtClean="0"/>
              <a:t>www.prawoteka.pl</a:t>
            </a:r>
            <a:endParaRPr lang="pl-PL" b="1" dirty="0" smtClean="0"/>
          </a:p>
          <a:p>
            <a:pPr>
              <a:buFontTx/>
              <a:buNone/>
            </a:pPr>
            <a:r>
              <a:rPr lang="pl-PL" b="0" dirty="0" smtClean="0"/>
              <a:t>-</a:t>
            </a:r>
            <a:r>
              <a:rPr lang="pl-PL" b="0" baseline="0" dirty="0" smtClean="0"/>
              <a:t> portal udostępniający lekcje prawa dla dzieci i młodzieży (część usług dostępna nieodpłatnie, część odpłatnie);</a:t>
            </a:r>
            <a:br>
              <a:rPr lang="pl-PL" b="0" baseline="0" dirty="0" smtClean="0"/>
            </a:br>
            <a:r>
              <a:rPr lang="pl-PL" b="0" baseline="0" dirty="0" smtClean="0"/>
              <a:t>- portal prowadzony przez Kancelarię Radców Prawnych Materna &amp; Ossowska (Poznań) – zakładka „</a:t>
            </a:r>
            <a:r>
              <a:rPr lang="pl-PL" b="1" baseline="0" dirty="0" smtClean="0"/>
              <a:t>Kancelaria dla dzieci</a:t>
            </a:r>
            <a:r>
              <a:rPr lang="pl-PL" b="0" baseline="0" dirty="0" smtClean="0"/>
              <a:t>”  na stronie </a:t>
            </a:r>
            <a:r>
              <a:rPr lang="pl-PL" b="0" baseline="0" dirty="0" err="1" smtClean="0"/>
              <a:t>www.materna-ossowska.pl</a:t>
            </a:r>
            <a:r>
              <a:rPr lang="pl-PL" b="0" baseline="0" dirty="0" smtClean="0"/>
              <a:t>;</a:t>
            </a:r>
          </a:p>
          <a:p>
            <a:pPr>
              <a:buFontTx/>
              <a:buNone/>
            </a:pPr>
            <a:r>
              <a:rPr lang="pl-PL" b="0" baseline="0" dirty="0" smtClean="0"/>
              <a:t>Na tej stronie są udostępnione scenariusze zajęć – lekcje prawa dla dzieci (logo zajęć pojawi się na tym slajdzie);</a:t>
            </a:r>
          </a:p>
          <a:p>
            <a:pPr>
              <a:buFontTx/>
              <a:buNone/>
            </a:pPr>
            <a:endParaRPr lang="pl-PL" b="0"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20</a:t>
            </a:fld>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Narodowy Bank Polski</a:t>
            </a:r>
          </a:p>
          <a:p>
            <a:r>
              <a:rPr lang="pl-PL" b="1" dirty="0" err="1" smtClean="0"/>
              <a:t>www.nbportal.pl</a:t>
            </a:r>
            <a:endParaRPr lang="pl-PL" b="1" dirty="0" smtClean="0"/>
          </a:p>
          <a:p>
            <a:r>
              <a:rPr lang="pl-PL" dirty="0" smtClean="0"/>
              <a:t>- portal edukacji ekonomicznej udostępniający materiały na zajęcia</a:t>
            </a:r>
            <a:r>
              <a:rPr lang="pl-PL" baseline="0" dirty="0" smtClean="0"/>
              <a:t> dla uczniów szkolnych;</a:t>
            </a:r>
          </a:p>
          <a:p>
            <a:pPr>
              <a:buFontTx/>
              <a:buChar char="-"/>
            </a:pPr>
            <a:r>
              <a:rPr lang="pl-PL" baseline="0" dirty="0" smtClean="0"/>
              <a:t>artykuły, animacje, słownik ekonomiczny,</a:t>
            </a:r>
          </a:p>
          <a:p>
            <a:pPr>
              <a:buFontTx/>
              <a:buChar char="-"/>
            </a:pPr>
            <a:r>
              <a:rPr lang="pl-PL" baseline="0" dirty="0" smtClean="0"/>
              <a:t> na górze strony zielona zakładka „</a:t>
            </a:r>
            <a:r>
              <a:rPr lang="pl-PL" b="1" baseline="0" dirty="0" smtClean="0"/>
              <a:t>Dydaktyka</a:t>
            </a:r>
            <a:r>
              <a:rPr lang="pl-PL" baseline="0" dirty="0" smtClean="0"/>
              <a:t>” – scenariusze zajęć lekcyjnych dostępne w formacie PDF;</a:t>
            </a:r>
          </a:p>
          <a:p>
            <a:pPr>
              <a:buFontTx/>
              <a:buNone/>
            </a:pPr>
            <a:endParaRPr lang="pl-PL" baseline="0" dirty="0" smtClean="0"/>
          </a:p>
          <a:p>
            <a:pPr>
              <a:buFontTx/>
              <a:buNone/>
            </a:pPr>
            <a:r>
              <a:rPr lang="pl-PL" b="1" baseline="0" dirty="0" smtClean="0"/>
              <a:t>Prezydent RP</a:t>
            </a:r>
          </a:p>
          <a:p>
            <a:pPr>
              <a:buFontTx/>
              <a:buNone/>
            </a:pPr>
            <a:r>
              <a:rPr lang="pl-PL" b="1" dirty="0" err="1" smtClean="0"/>
              <a:t>www.prezydent.pl</a:t>
            </a:r>
            <a:r>
              <a:rPr lang="pl-PL" b="1" dirty="0" smtClean="0"/>
              <a:t>/</a:t>
            </a:r>
            <a:r>
              <a:rPr lang="pl-PL" b="1" dirty="0" err="1" smtClean="0"/>
              <a:t>dla-mlodych</a:t>
            </a:r>
            <a:r>
              <a:rPr lang="pl-PL" b="1" dirty="0" smtClean="0"/>
              <a:t>/wirtualna-akademia</a:t>
            </a:r>
          </a:p>
          <a:p>
            <a:pPr>
              <a:buFontTx/>
              <a:buChar char="-"/>
            </a:pPr>
            <a:r>
              <a:rPr lang="pl-PL" dirty="0" smtClean="0"/>
              <a:t>serwis</a:t>
            </a:r>
            <a:r>
              <a:rPr lang="pl-PL" baseline="0" dirty="0" smtClean="0"/>
              <a:t> zawierający scenariusze zajęć m.in. z zakresu prawa, historii i stosunków międzynarodowych,</a:t>
            </a:r>
          </a:p>
          <a:p>
            <a:pPr>
              <a:buFontTx/>
              <a:buChar char="-"/>
            </a:pPr>
            <a:r>
              <a:rPr lang="pl-PL" baseline="0" dirty="0" smtClean="0"/>
              <a:t> gry edukacyjne, zdjęcia, itp.;</a:t>
            </a:r>
            <a:br>
              <a:rPr lang="pl-PL" baseline="0" dirty="0" smtClean="0"/>
            </a:br>
            <a:endParaRPr lang="pl-PL" baseline="0" dirty="0" smtClean="0"/>
          </a:p>
          <a:p>
            <a:pPr>
              <a:buFontTx/>
              <a:buNone/>
            </a:pPr>
            <a:r>
              <a:rPr lang="pl-PL" b="1" baseline="0" dirty="0" smtClean="0"/>
              <a:t>Oficjalna strona Unii Europejskiej</a:t>
            </a:r>
          </a:p>
          <a:p>
            <a:pPr>
              <a:buFontTx/>
              <a:buNone/>
            </a:pPr>
            <a:r>
              <a:rPr lang="pl-PL" b="1" dirty="0" err="1" smtClean="0"/>
              <a:t>www.europa.eu</a:t>
            </a:r>
            <a:endParaRPr lang="pl-PL" b="1" dirty="0" smtClean="0"/>
          </a:p>
          <a:p>
            <a:pPr>
              <a:buFontTx/>
              <a:buNone/>
            </a:pPr>
            <a:r>
              <a:rPr lang="pl-PL" dirty="0" smtClean="0"/>
              <a:t>- oficjalny portal Unii Europejskiej,</a:t>
            </a:r>
            <a:br>
              <a:rPr lang="pl-PL" dirty="0" smtClean="0"/>
            </a:br>
            <a:r>
              <a:rPr lang="pl-PL" dirty="0" smtClean="0"/>
              <a:t>- zakładka „</a:t>
            </a:r>
            <a:r>
              <a:rPr lang="pl-PL" b="1" dirty="0" smtClean="0"/>
              <a:t>Informacje o UE</a:t>
            </a:r>
            <a:r>
              <a:rPr lang="pl-PL" b="1" baseline="0" dirty="0" smtClean="0"/>
              <a:t> dla dzieci, młodzieży i nauczycieli</a:t>
            </a:r>
            <a:r>
              <a:rPr lang="pl-PL" baseline="0" dirty="0" smtClean="0"/>
              <a:t>”: gry edukacyjne dla dzieci, pomocne materiały edukacyjne dla nauczycieli na temat Unii Europejskiej;</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21</a:t>
            </a:fld>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Po omówieniu dostępnych</a:t>
            </a:r>
            <a:r>
              <a:rPr lang="pl-PL" baseline="0" dirty="0" smtClean="0"/>
              <a:t> w </a:t>
            </a:r>
            <a:r>
              <a:rPr lang="pl-PL" baseline="0" dirty="0" err="1" smtClean="0"/>
              <a:t>internecie</a:t>
            </a:r>
            <a:r>
              <a:rPr lang="pl-PL" baseline="0" dirty="0" smtClean="0"/>
              <a:t> narzędzi do opracowania zajęć edukacyjnych o prawie, warto odwołać się ponownie do Street Law – zajęcia te to jeden ze sposobów uczenia prawa.</a:t>
            </a:r>
            <a:br>
              <a:rPr lang="pl-PL" baseline="0" dirty="0" smtClean="0"/>
            </a:br>
            <a:r>
              <a:rPr lang="pl-PL" baseline="0" dirty="0" smtClean="0"/>
              <a:t/>
            </a:r>
            <a:br>
              <a:rPr lang="pl-PL" baseline="0" dirty="0" smtClean="0"/>
            </a:br>
            <a:r>
              <a:rPr lang="pl-PL" baseline="0" dirty="0" smtClean="0"/>
              <a:t>Zajęcia Street Law pozwalają twórczo wykorzystać wiedzę studentów prawa – studenci dzielą się z uczniami, nauczyciele mają realne wsparcie merytoryczne, uczniowie mają swoiste urozmaicenie rutyny szkolnej.</a:t>
            </a:r>
            <a:br>
              <a:rPr lang="pl-PL" baseline="0" dirty="0" smtClean="0"/>
            </a:br>
            <a:r>
              <a:rPr lang="pl-PL" baseline="0" dirty="0" smtClean="0"/>
              <a:t/>
            </a:r>
            <a:br>
              <a:rPr lang="pl-PL" baseline="0" dirty="0" smtClean="0"/>
            </a:br>
            <a:r>
              <a:rPr lang="pl-PL" baseline="0" dirty="0" smtClean="0"/>
              <a:t>W tym miejscu należy podkreślić korzyści związane z realizacją Street Law – dla wszystkich osób zaangażowanych.</a:t>
            </a:r>
          </a:p>
          <a:p>
            <a:endParaRPr lang="pl-PL" baseline="0" dirty="0" smtClean="0"/>
          </a:p>
          <a:p>
            <a:r>
              <a:rPr lang="pl-PL" baseline="0" dirty="0" smtClean="0"/>
              <a:t>Popularyzowanie wiedzy o Street Law ma skłonić środowiska szkolne i akademickie do współpracy w zakresie działań na rzecz podnoszenia świadomości prawnej obywateli. Realizacja takich „oddolnych” działań, przyjmujących charakter ukształtowanej praktyki, niesie ze sobą większe korzyści niż zcentralizowane działania Ministra Sprawiedliwości. Aktywne włączenie środowiska akademickiego pozwala młodym adeptom prawa nabywać konieczne w profesjonalnej karierze umiejętności. Współpraca na tym poziomie ma również cechę stabilności i trwałości, w przeciwieństwie do jednostkowych, choć bardzo wartościowych, akcji edukacyjnych ze strony korporacji prawniczych (współpraca Ministra Sprawiedliwości z radcami prawnymi w Łodzi).</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22</a:t>
            </a:fld>
            <a:endParaRPr lang="pl-P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Mówiąc</a:t>
            </a:r>
            <a:r>
              <a:rPr lang="pl-PL" baseline="0" dirty="0" smtClean="0"/>
              <a:t> o zajęciach Street Law, należy podpowiedzieć nauczycielom, że warto rozpocząć współpracę z lokalnym uniwersytetem, na którym działa wydział prawa.</a:t>
            </a:r>
            <a:br>
              <a:rPr lang="pl-PL" baseline="0" dirty="0" smtClean="0"/>
            </a:br>
            <a:r>
              <a:rPr lang="pl-PL" baseline="0" dirty="0" smtClean="0"/>
              <a:t>Na wydziałach prawa działa zazwyczaj Europejskie Stowarzyszenie Studentów Prawa, a także poradnie prawne – organizacje te zrzeszają studentów „zaangażowanych”, mają wypracowane standardy i zaplecze organizacyjne.</a:t>
            </a:r>
            <a:br>
              <a:rPr lang="pl-PL" baseline="0" dirty="0" smtClean="0"/>
            </a:br>
            <a:r>
              <a:rPr lang="pl-PL" baseline="0" dirty="0" smtClean="0"/>
              <a:t>Jak się za to zabrać?</a:t>
            </a:r>
            <a:br>
              <a:rPr lang="pl-PL" baseline="0" dirty="0" smtClean="0"/>
            </a:br>
            <a:r>
              <a:rPr lang="pl-PL" baseline="0" dirty="0" smtClean="0"/>
              <a:t>1. Czy niedaleko szkoły działa uniwersytet?</a:t>
            </a:r>
            <a:br>
              <a:rPr lang="pl-PL" baseline="0" dirty="0" smtClean="0"/>
            </a:br>
            <a:r>
              <a:rPr lang="pl-PL" baseline="0" dirty="0" smtClean="0"/>
              <a:t>2. Czy na uniwersytecie jest wydział prawa?</a:t>
            </a:r>
            <a:br>
              <a:rPr lang="pl-PL" baseline="0" dirty="0" smtClean="0"/>
            </a:br>
            <a:r>
              <a:rPr lang="pl-PL" baseline="0" dirty="0" smtClean="0"/>
              <a:t>3. Sprawdzić (przeczytać program studiów, skontaktować się mailowo lub telefonicznie), czy na wydziale są prowadzone zajęcia Street Law.</a:t>
            </a:r>
            <a:br>
              <a:rPr lang="pl-PL" baseline="0" dirty="0" smtClean="0"/>
            </a:br>
            <a:r>
              <a:rPr lang="pl-PL" baseline="0" dirty="0" smtClean="0"/>
              <a:t>4. Dyrektor/</a:t>
            </a:r>
            <a:r>
              <a:rPr lang="pl-PL" baseline="0" dirty="0" err="1" smtClean="0"/>
              <a:t>ka</a:t>
            </a:r>
            <a:r>
              <a:rPr lang="pl-PL" baseline="0" dirty="0" smtClean="0"/>
              <a:t> szkoły może wystosować oficjalne pismo do dziekana wydziału prawa z zapytaniem o możliwość podjęcia takiej współpracy (dla studentów jest to rodzaj praktyki ).</a:t>
            </a:r>
          </a:p>
          <a:p>
            <a:r>
              <a:rPr lang="pl-PL" baseline="0" dirty="0" smtClean="0"/>
              <a:t>5. Przy obustronnej woli współpracy, cała reszta przyjdzie sama (czyli ciężka, ale owocna praca dla studentów prawa oraz dobra organizacja przedsięwzięcia).</a:t>
            </a:r>
            <a:br>
              <a:rPr lang="pl-PL" baseline="0" dirty="0" smtClean="0"/>
            </a:br>
            <a:r>
              <a:rPr lang="pl-PL" baseline="0" dirty="0" smtClean="0"/>
              <a:t>6. Polskie Stowarzyszenie Edukacji Prawnej chętnie wesprze tak podjętą współpracę, dzieląc się doświadczeniami</a:t>
            </a:r>
            <a:br>
              <a:rPr lang="pl-PL" baseline="0" dirty="0" smtClean="0"/>
            </a:br>
            <a:r>
              <a:rPr lang="pl-PL" baseline="0" dirty="0" smtClean="0"/>
              <a:t>o organizacji zajęć, opracowaniu scenariuszy zajęć, metodyce, itp. </a:t>
            </a:r>
            <a:r>
              <a:rPr lang="pl-PL" b="1" baseline="0" dirty="0" err="1" smtClean="0"/>
              <a:t>www.psep.pl</a:t>
            </a:r>
            <a:r>
              <a:rPr lang="pl-PL" baseline="0" dirty="0" smtClean="0"/>
              <a:t/>
            </a:r>
            <a:br>
              <a:rPr lang="pl-PL" baseline="0" dirty="0" smtClean="0"/>
            </a:b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23</a:t>
            </a:fld>
            <a:endParaRPr lang="pl-P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pPr marL="228600" indent="-228600">
              <a:buNone/>
            </a:pPr>
            <a:r>
              <a:rPr lang="pl-PL" b="1" baseline="0" dirty="0" smtClean="0"/>
              <a:t>Praca w grupach – ćwiczenia z metodyki</a:t>
            </a:r>
          </a:p>
          <a:p>
            <a:pPr marL="228600" indent="-228600">
              <a:buNone/>
            </a:pPr>
            <a:r>
              <a:rPr lang="pl-PL" b="0" baseline="0" dirty="0" smtClean="0"/>
              <a:t>Zdobyte podczas tych zajęć informacje mogą zainspirować uczestników do twórczego opracowania</a:t>
            </a:r>
          </a:p>
          <a:p>
            <a:pPr marL="228600" indent="-228600">
              <a:buNone/>
            </a:pPr>
            <a:r>
              <a:rPr lang="pl-PL" b="0" baseline="0" dirty="0" smtClean="0"/>
              <a:t>zagadnień realizowanych w ramach edukacji prawnej w szkołach.</a:t>
            </a:r>
          </a:p>
          <a:p>
            <a:pPr marL="228600" indent="-228600">
              <a:buNone/>
            </a:pPr>
            <a:endParaRPr lang="pl-PL" b="1" baseline="0" dirty="0" smtClean="0"/>
          </a:p>
          <a:p>
            <a:pPr marL="228600" indent="-228600">
              <a:buNone/>
            </a:pPr>
            <a:r>
              <a:rPr lang="pl-PL" b="1" baseline="0" dirty="0" smtClean="0"/>
              <a:t>Celem niniejszej aktywności jest próba opracowania wskazanego zagadnienia w taki sposób, aby</a:t>
            </a:r>
          </a:p>
          <a:p>
            <a:pPr marL="228600" indent="-228600">
              <a:buNone/>
            </a:pPr>
            <a:r>
              <a:rPr lang="pl-PL" b="1" baseline="0" dirty="0" smtClean="0"/>
              <a:t>przedstawić je pozostałym uczestnikom w sposób ciekawy i efektywny (aby przekazać wiedzę na ten</a:t>
            </a:r>
          </a:p>
          <a:p>
            <a:pPr marL="228600" indent="-228600">
              <a:buNone/>
            </a:pPr>
            <a:r>
              <a:rPr lang="pl-PL" b="1" baseline="0" dirty="0" smtClean="0"/>
              <a:t>temat).</a:t>
            </a:r>
          </a:p>
          <a:p>
            <a:pPr marL="228600" indent="-228600">
              <a:buNone/>
            </a:pPr>
            <a:endParaRPr lang="pl-PL" b="1" baseline="0" dirty="0" smtClean="0"/>
          </a:p>
          <a:p>
            <a:pPr marL="228600" indent="-228600">
              <a:buNone/>
            </a:pPr>
            <a:r>
              <a:rPr lang="pl-PL" b="1" baseline="0" dirty="0" smtClean="0"/>
              <a:t>Podział uczestników na 3 grupy.</a:t>
            </a:r>
          </a:p>
          <a:p>
            <a:pPr marL="228600" indent="-228600">
              <a:buNone/>
            </a:pPr>
            <a:r>
              <a:rPr lang="pl-PL" b="1" baseline="0" dirty="0" smtClean="0"/>
              <a:t>Każda grupa opracowuje inne zagadnienie, korzystając z udostępnionych materiałów:</a:t>
            </a:r>
          </a:p>
          <a:p>
            <a:pPr marL="228600" indent="-228600">
              <a:buNone/>
            </a:pPr>
            <a:endParaRPr lang="pl-PL" b="1" baseline="0" dirty="0" smtClean="0"/>
          </a:p>
          <a:p>
            <a:pPr marL="228600" indent="-228600">
              <a:buAutoNum type="arabicPeriod"/>
            </a:pPr>
            <a:r>
              <a:rPr lang="pl-PL" b="1" baseline="0" dirty="0" smtClean="0"/>
              <a:t>tzw. pozwy zbiorowe</a:t>
            </a:r>
          </a:p>
          <a:p>
            <a:pPr marL="228600" indent="-228600">
              <a:buFontTx/>
              <a:buNone/>
            </a:pPr>
            <a:r>
              <a:rPr lang="pl-PL" baseline="0" dirty="0" smtClean="0"/>
              <a:t>- wyciąg z ustawy o dochodzeniu roszczeń w postępowaniu grupowym,</a:t>
            </a:r>
          </a:p>
          <a:p>
            <a:pPr marL="228600" indent="-228600">
              <a:buFontTx/>
              <a:buNone/>
            </a:pPr>
            <a:r>
              <a:rPr lang="pl-PL" baseline="0" dirty="0" smtClean="0"/>
              <a:t>- wyciąg z ustawy o kosztach sądowych w sprawach cywilnych,</a:t>
            </a:r>
          </a:p>
          <a:p>
            <a:pPr marL="228600" indent="-228600">
              <a:buFontTx/>
              <a:buNone/>
            </a:pPr>
            <a:r>
              <a:rPr lang="pl-PL" baseline="0" dirty="0" smtClean="0"/>
              <a:t>- artykuł prasowy;</a:t>
            </a:r>
            <a:br>
              <a:rPr lang="pl-PL" baseline="0" dirty="0" smtClean="0"/>
            </a:br>
            <a:endParaRPr lang="pl-PL" baseline="0" dirty="0" smtClean="0"/>
          </a:p>
          <a:p>
            <a:pPr marL="228600" indent="-228600">
              <a:buNone/>
            </a:pPr>
            <a:r>
              <a:rPr lang="pl-PL" b="1" baseline="0" dirty="0" smtClean="0"/>
              <a:t>2. Stany nadzwyczajne</a:t>
            </a:r>
          </a:p>
          <a:p>
            <a:pPr marL="0" indent="0" algn="just">
              <a:buNone/>
            </a:pPr>
            <a:r>
              <a:rPr lang="pl-PL" baseline="0" dirty="0" smtClean="0"/>
              <a:t>Stan nadzwyczajny – szczególny reżim prawny wprowadzany w celu zmniejszenia lub odwrócenia skutków szczególnych zagrożeń;</a:t>
            </a:r>
          </a:p>
          <a:p>
            <a:pPr marL="0" indent="0" algn="just">
              <a:buFontTx/>
              <a:buChar char="-"/>
            </a:pPr>
            <a:r>
              <a:rPr lang="pl-PL" baseline="0" dirty="0" smtClean="0"/>
              <a:t> wyciąg z Konstytucji RP,</a:t>
            </a:r>
          </a:p>
          <a:p>
            <a:pPr marL="0" indent="0" algn="just">
              <a:buFontTx/>
              <a:buChar char="-"/>
            </a:pPr>
            <a:r>
              <a:rPr lang="pl-PL" baseline="0" dirty="0" smtClean="0"/>
              <a:t> artykuł prasowy;</a:t>
            </a:r>
          </a:p>
          <a:p>
            <a:pPr marL="228600" indent="-228600">
              <a:buNone/>
            </a:pPr>
            <a:endParaRPr lang="pl-PL" baseline="0" dirty="0" smtClean="0"/>
          </a:p>
          <a:p>
            <a:pPr marL="228600" indent="-228600">
              <a:buNone/>
            </a:pPr>
            <a:r>
              <a:rPr lang="pl-PL" b="1" baseline="0" dirty="0" smtClean="0"/>
              <a:t>3. Pochówek</a:t>
            </a:r>
          </a:p>
          <a:p>
            <a:pPr marL="228600" indent="-228600">
              <a:buFontTx/>
              <a:buChar char="-"/>
            </a:pPr>
            <a:r>
              <a:rPr lang="pl-PL" baseline="0" dirty="0" smtClean="0"/>
              <a:t>wyciąg z ustawy o cmentarzach i chowaniu zmarłych,</a:t>
            </a:r>
          </a:p>
          <a:p>
            <a:pPr marL="228600" indent="-228600">
              <a:buFontTx/>
              <a:buChar char="-"/>
            </a:pPr>
            <a:r>
              <a:rPr lang="pl-PL" baseline="0" dirty="0" smtClean="0"/>
              <a:t>Wyciąg z rozporządzenia </a:t>
            </a:r>
            <a:r>
              <a:rPr lang="pl-PL" sz="1200" kern="1200" dirty="0" smtClean="0">
                <a:solidFill>
                  <a:schemeClr val="tx1"/>
                </a:solidFill>
                <a:latin typeface="+mn-lt"/>
                <a:ea typeface="+mn-ea"/>
                <a:cs typeface="+mn-cs"/>
              </a:rPr>
              <a:t>w sprawie wydawania pozwoleń i zaświadczeń</a:t>
            </a:r>
            <a:r>
              <a:rPr lang="pl-PL" sz="1200" kern="1200" baseline="0" dirty="0" smtClean="0">
                <a:solidFill>
                  <a:schemeClr val="tx1"/>
                </a:solidFill>
                <a:latin typeface="+mn-lt"/>
                <a:ea typeface="+mn-ea"/>
                <a:cs typeface="+mn-cs"/>
              </a:rPr>
              <a:t> </a:t>
            </a:r>
            <a:r>
              <a:rPr lang="pl-PL" sz="1200" kern="1200" dirty="0" smtClean="0">
                <a:solidFill>
                  <a:schemeClr val="tx1"/>
                </a:solidFill>
                <a:latin typeface="+mn-lt"/>
                <a:ea typeface="+mn-ea"/>
                <a:cs typeface="+mn-cs"/>
              </a:rPr>
              <a:t>na przewóz zwłok i szczątków ludzkich,</a:t>
            </a:r>
          </a:p>
          <a:p>
            <a:pPr marL="228600" indent="-228600">
              <a:buFontTx/>
              <a:buChar char="-"/>
            </a:pPr>
            <a:r>
              <a:rPr lang="pl-PL" sz="1200" kern="1200" baseline="0" dirty="0" smtClean="0">
                <a:solidFill>
                  <a:schemeClr val="tx1"/>
                </a:solidFill>
                <a:latin typeface="+mn-lt"/>
                <a:ea typeface="+mn-ea"/>
                <a:cs typeface="+mn-cs"/>
              </a:rPr>
              <a:t>dwa artykuły prasowe;</a:t>
            </a:r>
            <a:endParaRPr lang="pl-PL" baseline="0" dirty="0" smtClean="0"/>
          </a:p>
          <a:p>
            <a:pPr marL="228600" indent="-228600">
              <a:buNone/>
            </a:pPr>
            <a:endParaRPr lang="pl-PL" baseline="0" dirty="0" smtClean="0"/>
          </a:p>
          <a:p>
            <a:pPr marL="0" indent="0">
              <a:buNone/>
            </a:pPr>
            <a:r>
              <a:rPr lang="pl-PL" baseline="0" dirty="0" smtClean="0"/>
              <a:t>Uczestnicy mają do dyspozycji treść przepisów prawnych, artykuły prasowe i własną wyobraźnię.</a:t>
            </a:r>
          </a:p>
          <a:p>
            <a:pPr marL="0" indent="0">
              <a:buNone/>
            </a:pPr>
            <a:r>
              <a:rPr lang="pl-PL" baseline="0" dirty="0" smtClean="0"/>
              <a:t>Jak przedstawić dany temat w sposób ciekawy i interesujący?</a:t>
            </a:r>
            <a:br>
              <a:rPr lang="pl-PL" baseline="0" dirty="0" smtClean="0"/>
            </a:br>
            <a:endParaRPr lang="pl-PL" baseline="0" dirty="0" smtClean="0"/>
          </a:p>
          <a:p>
            <a:pPr marL="0" indent="0">
              <a:buNone/>
            </a:pPr>
            <a:r>
              <a:rPr lang="pl-PL" baseline="0" dirty="0" smtClean="0"/>
              <a:t>Praca w grupie – </a:t>
            </a:r>
            <a:r>
              <a:rPr lang="pl-PL" b="1" baseline="0" dirty="0" smtClean="0"/>
              <a:t>15 min.</a:t>
            </a:r>
          </a:p>
          <a:p>
            <a:pPr marL="0" indent="0">
              <a:buNone/>
            </a:pPr>
            <a:r>
              <a:rPr lang="pl-PL" baseline="0" dirty="0" smtClean="0"/>
              <a:t>Przedstawienie zagadnienia przy wykorzystaniu wybranej przez grupę metody – </a:t>
            </a:r>
            <a:r>
              <a:rPr lang="pl-PL" b="1" baseline="0" dirty="0" smtClean="0"/>
              <a:t>20-30 min.</a:t>
            </a:r>
          </a:p>
          <a:p>
            <a:pPr marL="0" indent="0">
              <a:buNone/>
            </a:pPr>
            <a:r>
              <a:rPr lang="pl-PL" baseline="0" dirty="0" smtClean="0"/>
              <a:t>Omówienie i podsumowanie – </a:t>
            </a:r>
            <a:r>
              <a:rPr lang="pl-PL" b="1" baseline="0" dirty="0" smtClean="0"/>
              <a:t>5 min</a:t>
            </a:r>
            <a:r>
              <a:rPr lang="pl-PL" baseline="0" dirty="0" smtClean="0"/>
              <a:t>.</a:t>
            </a:r>
            <a:br>
              <a:rPr lang="pl-PL" baseline="0" dirty="0" smtClean="0"/>
            </a:br>
            <a:r>
              <a:rPr lang="pl-PL" baseline="0" dirty="0" smtClean="0"/>
              <a:t>Całość: 45 min.</a:t>
            </a:r>
          </a:p>
          <a:p>
            <a:pPr marL="228600" indent="-228600">
              <a:buNone/>
            </a:pP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24</a:t>
            </a:fld>
            <a:endParaRPr lang="pl-P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Zdjęcie</a:t>
            </a:r>
            <a:r>
              <a:rPr lang="pl-PL" b="1" baseline="0" dirty="0" smtClean="0"/>
              <a:t> </a:t>
            </a:r>
            <a:r>
              <a:rPr lang="pl-PL" b="1" baseline="0" dirty="0" err="1" smtClean="0"/>
              <a:t>Erin</a:t>
            </a:r>
            <a:r>
              <a:rPr lang="pl-PL" b="1" baseline="0" dirty="0" smtClean="0"/>
              <a:t> </a:t>
            </a:r>
            <a:r>
              <a:rPr lang="pl-PL" b="1" baseline="0" dirty="0" err="1" smtClean="0"/>
              <a:t>Brockovich</a:t>
            </a:r>
            <a:r>
              <a:rPr lang="pl-PL" b="1" baseline="0" dirty="0" smtClean="0"/>
              <a:t> </a:t>
            </a:r>
            <a:r>
              <a:rPr lang="pl-PL" baseline="0" dirty="0" smtClean="0"/>
              <a:t>– odnośnie do tematyki pozwów zbiorowych; </a:t>
            </a:r>
            <a:r>
              <a:rPr lang="pl-PL" baseline="0" dirty="0" err="1" smtClean="0"/>
              <a:t>Erin</a:t>
            </a:r>
            <a:r>
              <a:rPr lang="pl-PL" baseline="0" dirty="0" smtClean="0"/>
              <a:t> opracowała podobny pozew w USA, wygrywając rekordowej wysokości odszkodowanie dla </a:t>
            </a:r>
            <a:r>
              <a:rPr lang="pl-PL" baseline="0" dirty="0" err="1" smtClean="0"/>
              <a:t>mieszakńców</a:t>
            </a:r>
            <a:r>
              <a:rPr lang="pl-PL" baseline="0" dirty="0" smtClean="0"/>
              <a:t> małej miejscowości zatruwanej przez wielki koncern;</a:t>
            </a:r>
          </a:p>
          <a:p>
            <a:endParaRPr lang="pl-PL" baseline="0" dirty="0" smtClean="0"/>
          </a:p>
          <a:p>
            <a:r>
              <a:rPr lang="pl-PL" b="1" baseline="0" dirty="0" smtClean="0"/>
              <a:t>Zdjęcie Wojciecha Jaruzelskiego </a:t>
            </a:r>
            <a:r>
              <a:rPr lang="pl-PL" baseline="0" dirty="0" smtClean="0"/>
              <a:t>– odnośnie do stanów nadzwyczajnych</a:t>
            </a:r>
            <a:br>
              <a:rPr lang="pl-PL" baseline="0" dirty="0" smtClean="0"/>
            </a:br>
            <a:r>
              <a:rPr lang="pl-PL" baseline="0" dirty="0" smtClean="0"/>
              <a:t>(inny stan prawny, nie było Konstytucji RP z 1997 r.)</a:t>
            </a:r>
          </a:p>
          <a:p>
            <a:endParaRPr lang="pl-PL" baseline="0" dirty="0" smtClean="0"/>
          </a:p>
          <a:p>
            <a:r>
              <a:rPr lang="pl-PL" b="1" baseline="0" dirty="0" smtClean="0"/>
              <a:t>Zdjęcie marynarzy </a:t>
            </a:r>
            <a:r>
              <a:rPr lang="pl-PL" baseline="0" dirty="0" smtClean="0"/>
              <a:t>– odnośnie do tematu pochówku;</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25</a:t>
            </a:fld>
            <a:endParaRPr lang="pl-P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26</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Motto interaktywnych zasad nauczania prawa.</a:t>
            </a:r>
          </a:p>
          <a:p>
            <a:r>
              <a:rPr lang="pl-PL" dirty="0" smtClean="0"/>
              <a:t>Wprowadzenie do przedmiotu zajęć.</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2</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Nauka prawa</a:t>
            </a:r>
            <a:r>
              <a:rPr lang="pl-PL" baseline="0" dirty="0" smtClean="0"/>
              <a:t> przy wykorzystaniu jak najbardziej efektywnych metod.</a:t>
            </a:r>
          </a:p>
          <a:p>
            <a:endParaRPr lang="pl-PL" baseline="0" dirty="0" smtClean="0"/>
          </a:p>
          <a:p>
            <a:r>
              <a:rPr lang="pl-PL" dirty="0" smtClean="0"/>
              <a:t>Pierwotnym autorem powyższego wykresu</a:t>
            </a:r>
            <a:r>
              <a:rPr lang="pl-PL" baseline="0" dirty="0" smtClean="0"/>
              <a:t> </a:t>
            </a:r>
            <a:r>
              <a:rPr lang="pl-PL" dirty="0" smtClean="0"/>
              <a:t>był </a:t>
            </a:r>
            <a:r>
              <a:rPr lang="pl-PL" b="1" dirty="0" smtClean="0"/>
              <a:t>Edgar Dale</a:t>
            </a:r>
            <a:r>
              <a:rPr lang="pl-PL" dirty="0" smtClean="0"/>
              <a:t>.</a:t>
            </a:r>
            <a:r>
              <a:rPr lang="pl-PL" baseline="0" dirty="0" smtClean="0"/>
              <a:t> Dale zajmował się badaniami </a:t>
            </a:r>
            <a:r>
              <a:rPr lang="pl-PL" dirty="0" smtClean="0"/>
              <a:t>pamięci wzrokowej.</a:t>
            </a:r>
          </a:p>
          <a:p>
            <a:r>
              <a:rPr lang="pl-PL" dirty="0" smtClean="0"/>
              <a:t>W</a:t>
            </a:r>
            <a:r>
              <a:rPr lang="pl-PL" baseline="0" dirty="0" smtClean="0"/>
              <a:t> przedstawionej piramidzie Dale </a:t>
            </a:r>
            <a:r>
              <a:rPr lang="pl-PL" dirty="0" smtClean="0"/>
              <a:t>zebrał różne sposoby uczenia się i uszeregował je od poziomu największej do najmniejszej abstrakcyjności.</a:t>
            </a:r>
          </a:p>
          <a:p>
            <a:endParaRPr lang="pl-PL" dirty="0" smtClean="0"/>
          </a:p>
          <a:p>
            <a:r>
              <a:rPr lang="pl-PL" dirty="0" smtClean="0"/>
              <a:t>Piramida została</a:t>
            </a:r>
            <a:r>
              <a:rPr lang="pl-PL" baseline="0" dirty="0" smtClean="0"/>
              <a:t> przeinaczona poprzez wprowadzenie do rysunku procentowego odzwierciedlenia średniej zapamiętywanych danych przy użyciu poszczególnych metod. W takim, przeinaczonym, wydaniu jest powszechnie rozpoznawalna.</a:t>
            </a:r>
            <a:br>
              <a:rPr lang="pl-PL" baseline="0" dirty="0" smtClean="0"/>
            </a:br>
            <a:r>
              <a:rPr lang="pl-PL" b="1" baseline="0" dirty="0" smtClean="0"/>
              <a:t>Cel omówienia:</a:t>
            </a:r>
            <a:endParaRPr lang="pl-PL" b="1" dirty="0" smtClean="0"/>
          </a:p>
          <a:p>
            <a:r>
              <a:rPr lang="pl-PL" dirty="0" smtClean="0"/>
              <a:t>Nauka prawa zawsze</a:t>
            </a:r>
            <a:r>
              <a:rPr lang="pl-PL" baseline="0" dirty="0" smtClean="0"/>
              <a:t> wymagała bardzo dużego zaangażowania – wielcy myśliciele starożytnego Rzymu nie mieli dostępu do multimedialnych sposobów nauki a ich osiągnięcia przetrwały aż do dziś. Nauka prawa w szkole nie jest odpowiednikiem studiów prawniczych. Celem edukacji prawnej jest podnoszenie świadomości społecznej o przysługujących nam prawach, o sposobie ich realizacji, o mechanizmie działania prawa, także o różnych systemach prawnych – jak oddziałują nasze uprawnienia.</a:t>
            </a:r>
            <a:br>
              <a:rPr lang="pl-PL" baseline="0" dirty="0" smtClean="0"/>
            </a:br>
            <a:r>
              <a:rPr lang="pl-PL" baseline="0" dirty="0" smtClean="0"/>
              <a:t/>
            </a:r>
            <a:br>
              <a:rPr lang="pl-PL" baseline="0" dirty="0" smtClean="0"/>
            </a:br>
            <a:r>
              <a:rPr lang="pl-PL" baseline="0" dirty="0" smtClean="0"/>
              <a:t>Edukacja prawna nie zastąpi studiów prawniczych. Prawo to nie tylko przepisy, nie tylko litera, ale tzw. duch prawa, z którego te przepisu należy wyinterpretować.</a:t>
            </a:r>
            <a:br>
              <a:rPr lang="pl-PL" baseline="0" dirty="0" smtClean="0"/>
            </a:br>
            <a:r>
              <a:rPr lang="pl-PL" dirty="0" smtClean="0"/>
              <a:t/>
            </a:r>
            <a:br>
              <a:rPr lang="pl-PL" dirty="0" smtClean="0"/>
            </a:br>
            <a:endParaRPr lang="pl-PL" dirty="0" smtClean="0"/>
          </a:p>
          <a:p>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3</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Prawo jest przyjętą</a:t>
            </a:r>
            <a:r>
              <a:rPr lang="pl-PL" baseline="0" dirty="0" smtClean="0"/>
              <a:t> konwencją; określona społeczność (lokalna, regionalna, narodowa, międzynarodowa) godzi się na przestrzeganie pewnych zasad.</a:t>
            </a:r>
            <a:br>
              <a:rPr lang="pl-PL" baseline="0" dirty="0" smtClean="0"/>
            </a:br>
            <a:r>
              <a:rPr lang="pl-PL" baseline="0" dirty="0" smtClean="0"/>
              <a:t/>
            </a:r>
            <a:br>
              <a:rPr lang="pl-PL" baseline="0" dirty="0" smtClean="0"/>
            </a:br>
            <a:r>
              <a:rPr lang="pl-PL" baseline="0" dirty="0" smtClean="0"/>
              <a:t>Prawo nie funkcjonuje w odizolowaniu od społeczeństwa. Jest z nim trwale związane.</a:t>
            </a:r>
          </a:p>
          <a:p>
            <a:endParaRPr lang="pl-PL" baseline="0" dirty="0" smtClean="0"/>
          </a:p>
          <a:p>
            <a:r>
              <a:rPr lang="pl-PL" baseline="0" dirty="0" smtClean="0"/>
              <a:t>Interpretowanie poszczególnych przepisów prawa musi uwzględniać kontekst całego systemu prawnego, także prawo europejskie i wiążące prawo międzynarodowe. Prawo do sztuka wykładni norm prawnych w duchu prawa.</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4</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b="1" dirty="0" smtClean="0"/>
              <a:t>Zasadnicza słabość idei edukacji prawnej tkwi w instrumentalnym traktowaniu prawa.</a:t>
            </a:r>
          </a:p>
          <a:p>
            <a:pPr marL="0" marR="0" indent="0" algn="l" defTabSz="914400" rtl="0" eaLnBrk="1" fontAlgn="auto" latinLnBrk="0" hangingPunct="1">
              <a:lnSpc>
                <a:spcPct val="100000"/>
              </a:lnSpc>
              <a:spcBef>
                <a:spcPts val="0"/>
              </a:spcBef>
              <a:spcAft>
                <a:spcPts val="0"/>
              </a:spcAft>
              <a:buClrTx/>
              <a:buSzTx/>
              <a:buFontTx/>
              <a:buNone/>
              <a:tabLst/>
              <a:defRPr/>
            </a:pPr>
            <a:r>
              <a:rPr lang="pl-PL" b="1" dirty="0" smtClean="0"/>
              <a:t/>
            </a:r>
            <a:br>
              <a:rPr lang="pl-PL" b="1" dirty="0" smtClean="0"/>
            </a:br>
            <a:r>
              <a:rPr lang="pl-PL" b="0" dirty="0" smtClean="0"/>
              <a:t>Pierwszy Prezes </a:t>
            </a:r>
            <a:r>
              <a:rPr lang="pl-PL" baseline="0" dirty="0" smtClean="0"/>
              <a:t>Sądu Najwyższego Stanisław Dąbrowski</a:t>
            </a:r>
            <a:br>
              <a:rPr lang="pl-PL" baseline="0" dirty="0" smtClean="0"/>
            </a:br>
            <a:r>
              <a:rPr lang="pl-PL" dirty="0" smtClean="0"/>
              <a:t>Dąbrowski S., Uczmy szacunku do prawa, </a:t>
            </a:r>
            <a:r>
              <a:rPr lang="pl-PL" i="1" dirty="0" smtClean="0"/>
              <a:t>Na wokandzie</a:t>
            </a:r>
            <a:r>
              <a:rPr lang="pl-PL" dirty="0" smtClean="0"/>
              <a:t>, Nr 5(8)/2011, s. 60.</a:t>
            </a:r>
          </a:p>
          <a:p>
            <a:pPr marL="0" marR="0" indent="0" algn="l" defTabSz="914400" rtl="0" eaLnBrk="1" fontAlgn="auto" latinLnBrk="0" hangingPunct="1">
              <a:lnSpc>
                <a:spcPct val="100000"/>
              </a:lnSpc>
              <a:spcBef>
                <a:spcPts val="0"/>
              </a:spcBef>
              <a:spcAft>
                <a:spcPts val="0"/>
              </a:spcAft>
              <a:buClrTx/>
              <a:buSzTx/>
              <a:buFontTx/>
              <a:buNone/>
              <a:tabLst/>
              <a:defRPr/>
            </a:pP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Prof. A. Zoll, były Prezesa Trybunału Konstytucyjnego,</a:t>
            </a:r>
            <a:r>
              <a:rPr lang="pl-PL" baseline="0" dirty="0" smtClean="0"/>
              <a:t> wypowiedź cytowana za:</a:t>
            </a:r>
          </a:p>
          <a:p>
            <a:pPr marL="0" marR="0" indent="0" algn="l" defTabSz="914400" rtl="0" eaLnBrk="1" fontAlgn="auto" latinLnBrk="0" hangingPunct="1">
              <a:lnSpc>
                <a:spcPct val="100000"/>
              </a:lnSpc>
              <a:spcBef>
                <a:spcPts val="0"/>
              </a:spcBef>
              <a:spcAft>
                <a:spcPts val="0"/>
              </a:spcAft>
              <a:buClrTx/>
              <a:buSzTx/>
              <a:buFontTx/>
              <a:buNone/>
              <a:tabLst/>
              <a:defRPr/>
            </a:pPr>
            <a:r>
              <a:rPr lang="pl-PL" sz="1200" kern="1200" dirty="0" err="1" smtClean="0">
                <a:solidFill>
                  <a:schemeClr val="tx1"/>
                </a:solidFill>
                <a:latin typeface="+mn-lt"/>
                <a:ea typeface="+mn-ea"/>
                <a:cs typeface="+mn-cs"/>
              </a:rPr>
              <a:t>Jałoszewski</a:t>
            </a:r>
            <a:r>
              <a:rPr lang="pl-PL" sz="1200" kern="1200" dirty="0" smtClean="0">
                <a:solidFill>
                  <a:schemeClr val="tx1"/>
                </a:solidFill>
                <a:latin typeface="+mn-lt"/>
                <a:ea typeface="+mn-ea"/>
                <a:cs typeface="+mn-cs"/>
              </a:rPr>
              <a:t> M., Przez lekcje prawa do świadomych obywateli, </a:t>
            </a:r>
            <a:r>
              <a:rPr lang="pl-PL" sz="1200" i="1" kern="1200" dirty="0" smtClean="0">
                <a:solidFill>
                  <a:schemeClr val="tx1"/>
                </a:solidFill>
                <a:latin typeface="+mn-lt"/>
                <a:ea typeface="+mn-ea"/>
                <a:cs typeface="+mn-cs"/>
              </a:rPr>
              <a:t>Na wokandzie</a:t>
            </a:r>
            <a:r>
              <a:rPr lang="pl-PL" sz="1200" kern="1200" dirty="0" smtClean="0">
                <a:solidFill>
                  <a:schemeClr val="tx1"/>
                </a:solidFill>
                <a:latin typeface="+mn-lt"/>
                <a:ea typeface="+mn-ea"/>
                <a:cs typeface="+mn-cs"/>
              </a:rPr>
              <a:t>, Nr 5(8)/2011, s. 61.</a:t>
            </a:r>
          </a:p>
          <a:p>
            <a:endParaRPr lang="pl-PL" dirty="0" smtClean="0"/>
          </a:p>
          <a:p>
            <a:r>
              <a:rPr lang="pl-PL" dirty="0" smtClean="0"/>
              <a:t>Cel edukacji prawnej w społeczeństwie: w szkołach, w zakładach karnych, w ośrodkach dla uchodźców, itd.</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5</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Metodyka – przedmiot zajęć.</a:t>
            </a:r>
          </a:p>
          <a:p>
            <a:r>
              <a:rPr lang="pl-PL" b="1" dirty="0" smtClean="0"/>
              <a:t>JAK uczyć prawa?</a:t>
            </a:r>
            <a:br>
              <a:rPr lang="pl-PL" b="1" dirty="0" smtClean="0"/>
            </a:br>
            <a:r>
              <a:rPr lang="pl-PL" b="1" dirty="0" smtClean="0"/>
              <a:t>JAK</a:t>
            </a:r>
            <a:r>
              <a:rPr lang="pl-PL" b="1" baseline="0" dirty="0" smtClean="0"/>
              <a:t> przekazywać wiedzę o prawie?</a:t>
            </a:r>
            <a:endParaRPr lang="pl-PL" b="1"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6</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Omówienie idei zajęć Street Law – Prawo Na Co Dzień.</a:t>
            </a:r>
            <a:br>
              <a:rPr lang="pl-PL" dirty="0" smtClean="0"/>
            </a:br>
            <a:r>
              <a:rPr lang="pl-PL" dirty="0" smtClean="0"/>
              <a:t>1. W</a:t>
            </a:r>
            <a:r>
              <a:rPr lang="pl-PL" baseline="0" dirty="0" smtClean="0"/>
              <a:t>prowadzenie zajęć przez profesor Monikę Płatek na grunt polski</a:t>
            </a:r>
            <a:br>
              <a:rPr lang="pl-PL" baseline="0" dirty="0" smtClean="0"/>
            </a:br>
            <a:r>
              <a:rPr lang="pl-PL" baseline="0" dirty="0" smtClean="0"/>
              <a:t>2. Historia współpracy prof. Płatek z Uniwersytetem Warszawskim i Polskim Stowarzyszeniem Edukacji Prawnej w realizacji „Prawa Na Co Dzień”</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7</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Interaktywne metody nauczania </a:t>
            </a:r>
            <a:r>
              <a:rPr lang="pl-PL" dirty="0" smtClean="0"/>
              <a:t>– pozwalają włączyć</a:t>
            </a:r>
            <a:r>
              <a:rPr lang="pl-PL" baseline="0" dirty="0" smtClean="0"/>
              <a:t> uczestnika w zajęcia, nie bazują na jego biernym udziale;</a:t>
            </a:r>
            <a:br>
              <a:rPr lang="pl-PL" baseline="0" dirty="0" smtClean="0"/>
            </a:br>
            <a:r>
              <a:rPr lang="pl-PL" baseline="0" dirty="0" smtClean="0"/>
              <a:t>Metody są zróżnicowane i jest ich bardzo wiele.</a:t>
            </a:r>
            <a:br>
              <a:rPr lang="pl-PL" baseline="0" dirty="0" smtClean="0"/>
            </a:br>
            <a:r>
              <a:rPr lang="pl-PL" baseline="0" dirty="0" smtClean="0"/>
              <a:t>Celem niniejszej aktywności jest przedstawienie kilku metod – tych, które były stosowane najczęściej podczas zajęć Street Law realizowanych przez prof. Monikę Płatek na </a:t>
            </a:r>
            <a:r>
              <a:rPr lang="pl-PL" baseline="0" dirty="0" err="1" smtClean="0"/>
              <a:t>WPiA</a:t>
            </a:r>
            <a:r>
              <a:rPr lang="pl-PL" baseline="0" dirty="0" smtClean="0"/>
              <a:t> UW.</a:t>
            </a:r>
          </a:p>
          <a:p>
            <a:r>
              <a:rPr lang="pl-PL" baseline="0" dirty="0" smtClean="0"/>
              <a:t>Prezentacja ma charakter przykładowy.</a:t>
            </a:r>
          </a:p>
          <a:p>
            <a:endParaRPr lang="pl-PL" baseline="0" dirty="0" smtClean="0"/>
          </a:p>
          <a:p>
            <a:r>
              <a:rPr lang="pl-PL" b="1" dirty="0" smtClean="0"/>
              <a:t>Wykorzystywanie</a:t>
            </a:r>
            <a:r>
              <a:rPr lang="pl-PL" b="1" baseline="0" dirty="0" smtClean="0"/>
              <a:t> doświadczenia uczestników </a:t>
            </a:r>
            <a:r>
              <a:rPr lang="pl-PL" baseline="0" dirty="0" smtClean="0"/>
              <a:t>– uwzględnianie poglądów uczestników, dopuszczanie wśród nich dyskusji, wstrzymanie się od oceniania i od krytykowania ;</a:t>
            </a:r>
          </a:p>
          <a:p>
            <a:r>
              <a:rPr lang="pl-PL" baseline="0" dirty="0" smtClean="0"/>
              <a:t>Każdy styka się z prawem, otacza nas ono jak powietrze. Świadomość prawa umożliwia skuteczną ochronę swoich praw i prawidłową realizację interesów.</a:t>
            </a:r>
          </a:p>
          <a:p>
            <a:endParaRPr lang="pl-PL" baseline="0" dirty="0" smtClean="0"/>
          </a:p>
          <a:p>
            <a:r>
              <a:rPr lang="pl-PL" baseline="0" dirty="0" smtClean="0"/>
              <a:t>Przekazywanie wiedzy i umiejętności – nauka praktycznych, przydatnych w życiu obywatela zdolności;</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8</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Zobrazowanie aktywności polegającej na pracy w zespołach eksperckich (zilustrowanie</a:t>
            </a:r>
            <a:r>
              <a:rPr lang="pl-PL" baseline="0" dirty="0" smtClean="0"/>
              <a:t> przykładu).</a:t>
            </a:r>
            <a:endParaRPr lang="pl-PL" dirty="0"/>
          </a:p>
        </p:txBody>
      </p:sp>
      <p:sp>
        <p:nvSpPr>
          <p:cNvPr id="4" name="Symbol zastępczy numeru slajdu 3"/>
          <p:cNvSpPr>
            <a:spLocks noGrp="1"/>
          </p:cNvSpPr>
          <p:nvPr>
            <p:ph type="sldNum" sz="quarter" idx="10"/>
          </p:nvPr>
        </p:nvSpPr>
        <p:spPr/>
        <p:txBody>
          <a:bodyPr/>
          <a:lstStyle/>
          <a:p>
            <a:fld id="{D2A7E19A-CA1B-4F2E-A366-5CA67D72F4EA}" type="slidenum">
              <a:rPr lang="pl-PL" smtClean="0"/>
              <a:pPr/>
              <a:t>16</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41BBC73E-96B4-40DC-A9BF-3B1474F041BC}"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FF643BC-9A5A-4911-B759-1D4D6FB16D96}"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BC73E-96B4-40DC-A9BF-3B1474F041BC}" type="datetimeFigureOut">
              <a:rPr lang="pl-PL" smtClean="0"/>
              <a:pPr/>
              <a:t>2012-11-30</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F643BC-9A5A-4911-B759-1D4D6FB16D96}"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0" y="0"/>
            <a:ext cx="9144000" cy="1417638"/>
          </a:xfrm>
          <a:solidFill>
            <a:schemeClr val="tx2">
              <a:lumMod val="60000"/>
              <a:lumOff val="40000"/>
            </a:schemeClr>
          </a:solidFill>
        </p:spPr>
        <p:txBody>
          <a:bodyPr/>
          <a:lstStyle/>
          <a:p>
            <a:endParaRPr lang="pl-PL" b="1" dirty="0">
              <a:solidFill>
                <a:srgbClr val="C00000"/>
              </a:solidFill>
            </a:endParaRPr>
          </a:p>
        </p:txBody>
      </p:sp>
      <p:sp>
        <p:nvSpPr>
          <p:cNvPr id="5" name="Symbol zastępczy zawartości 4"/>
          <p:cNvSpPr>
            <a:spLocks noGrp="1"/>
          </p:cNvSpPr>
          <p:nvPr>
            <p:ph idx="1"/>
          </p:nvPr>
        </p:nvSpPr>
        <p:spPr>
          <a:xfrm>
            <a:off x="0" y="1412776"/>
            <a:ext cx="9144000" cy="5445224"/>
          </a:xfrm>
          <a:solidFill>
            <a:schemeClr val="tx2">
              <a:lumMod val="60000"/>
              <a:lumOff val="40000"/>
            </a:schemeClr>
          </a:solidFill>
        </p:spPr>
        <p:txBody>
          <a:bodyPr>
            <a:normAutofit/>
          </a:bodyPr>
          <a:lstStyle/>
          <a:p>
            <a:pPr>
              <a:buNone/>
            </a:pPr>
            <a:endParaRPr lang="pl-PL" dirty="0" smtClean="0"/>
          </a:p>
          <a:p>
            <a:pPr algn="ctr">
              <a:buNone/>
            </a:pPr>
            <a:r>
              <a:rPr lang="pl-PL" sz="4000" b="1" dirty="0" smtClean="0">
                <a:solidFill>
                  <a:schemeClr val="bg1"/>
                </a:solidFill>
              </a:rPr>
              <a:t>Edukacja prawna - </a:t>
            </a:r>
            <a:r>
              <a:rPr lang="pl-PL" sz="4000" b="1" dirty="0" smtClean="0">
                <a:solidFill>
                  <a:srgbClr val="C00000"/>
                </a:solidFill>
              </a:rPr>
              <a:t>metodyka</a:t>
            </a:r>
            <a:endParaRPr lang="pl-PL" sz="4000" dirty="0"/>
          </a:p>
          <a:p>
            <a:pPr algn="ctr">
              <a:buNone/>
            </a:pPr>
            <a:r>
              <a:rPr lang="pl-PL" sz="1400" dirty="0" smtClean="0">
                <a:solidFill>
                  <a:schemeClr val="bg1"/>
                </a:solidFill>
              </a:rPr>
              <a:t>Agnieszka Świderek</a:t>
            </a:r>
          </a:p>
          <a:p>
            <a:pPr>
              <a:buNone/>
            </a:pPr>
            <a:endParaRPr lang="pl-PL" dirty="0" smtClean="0"/>
          </a:p>
          <a:p>
            <a:pPr>
              <a:buNone/>
            </a:pPr>
            <a:endParaRPr lang="pl-PL" dirty="0" smtClean="0"/>
          </a:p>
          <a:p>
            <a:pPr>
              <a:buNone/>
            </a:pPr>
            <a:endParaRPr lang="pl-PL" dirty="0"/>
          </a:p>
          <a:p>
            <a:pPr algn="ctr">
              <a:buNone/>
            </a:pPr>
            <a:r>
              <a:rPr lang="pl-PL" sz="1700" dirty="0" smtClean="0">
                <a:solidFill>
                  <a:schemeClr val="bg1"/>
                </a:solidFill>
              </a:rPr>
              <a:t>Materiały szkoleniowe projektu realizowanego przez Ośrodek Rozwoju Edukacji</a:t>
            </a:r>
            <a:br>
              <a:rPr lang="pl-PL" sz="1700" dirty="0" smtClean="0">
                <a:solidFill>
                  <a:schemeClr val="bg1"/>
                </a:solidFill>
              </a:rPr>
            </a:br>
            <a:r>
              <a:rPr lang="pl-PL" sz="1700" b="1" i="1" dirty="0" smtClean="0">
                <a:solidFill>
                  <a:schemeClr val="bg1"/>
                </a:solidFill>
              </a:rPr>
              <a:t>Edukacja prawna w podstawie programowej</a:t>
            </a:r>
            <a:endParaRPr lang="pl-PL" sz="1700" dirty="0" smtClean="0">
              <a:solidFill>
                <a:schemeClr val="bg1"/>
              </a:solidFill>
            </a:endParaRPr>
          </a:p>
          <a:p>
            <a:pPr algn="ctr">
              <a:buNone/>
            </a:pPr>
            <a:endParaRPr lang="pl-PL" b="1" dirty="0">
              <a:solidFill>
                <a:schemeClr val="bg1"/>
              </a:solidFill>
            </a:endParaRPr>
          </a:p>
          <a:p>
            <a:pPr algn="ctr">
              <a:buNone/>
            </a:pPr>
            <a:endParaRPr lang="pl-PL" b="1" dirty="0" smtClean="0">
              <a:solidFill>
                <a:schemeClr val="bg1"/>
              </a:solidFill>
            </a:endParaRPr>
          </a:p>
          <a:p>
            <a:pPr algn="ctr">
              <a:buNone/>
            </a:pPr>
            <a:r>
              <a:rPr lang="pl-PL" sz="1400" dirty="0" smtClean="0">
                <a:solidFill>
                  <a:schemeClr val="bg1"/>
                </a:solidFill>
              </a:rPr>
              <a:t>Sulejówek, 2012 r.</a:t>
            </a:r>
            <a:endParaRPr lang="pl-PL" sz="1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KAZUS</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lstStyle/>
          <a:p>
            <a:pPr>
              <a:buNone/>
            </a:pPr>
            <a:r>
              <a:rPr lang="pl-PL" dirty="0" smtClean="0"/>
              <a:t>	</a:t>
            </a:r>
            <a:r>
              <a:rPr lang="pl-PL" sz="2400" dirty="0" smtClean="0">
                <a:solidFill>
                  <a:srgbClr val="C00000"/>
                </a:solidFill>
              </a:rPr>
              <a:t>Elementy dobrego kazusu:</a:t>
            </a:r>
          </a:p>
          <a:p>
            <a:pPr>
              <a:buNone/>
            </a:pPr>
            <a:endParaRPr lang="pl-PL" sz="1200" dirty="0" smtClean="0">
              <a:solidFill>
                <a:srgbClr val="3E9C42"/>
              </a:solidFill>
            </a:endParaRPr>
          </a:p>
          <a:p>
            <a:pPr algn="just"/>
            <a:r>
              <a:rPr lang="pl-PL" sz="2000" b="1" dirty="0" smtClean="0">
                <a:solidFill>
                  <a:srgbClr val="3E9C42"/>
                </a:solidFill>
              </a:rPr>
              <a:t>opis stanu faktycznego,</a:t>
            </a:r>
          </a:p>
          <a:p>
            <a:pPr algn="just">
              <a:buNone/>
            </a:pPr>
            <a:endParaRPr lang="pl-PL" sz="800" b="1" dirty="0" smtClean="0">
              <a:solidFill>
                <a:srgbClr val="3E9C42"/>
              </a:solidFill>
            </a:endParaRPr>
          </a:p>
          <a:p>
            <a:r>
              <a:rPr lang="pl-PL" sz="2000" b="1" dirty="0" smtClean="0">
                <a:solidFill>
                  <a:srgbClr val="3E9C42"/>
                </a:solidFill>
              </a:rPr>
              <a:t>sprecyzowanie problemu, będącego przedmiotem rozstrzygnięcia,</a:t>
            </a:r>
          </a:p>
          <a:p>
            <a:pPr>
              <a:buNone/>
            </a:pPr>
            <a:endParaRPr lang="pl-PL" sz="800" b="1" dirty="0" smtClean="0">
              <a:solidFill>
                <a:srgbClr val="3E9C42"/>
              </a:solidFill>
            </a:endParaRPr>
          </a:p>
          <a:p>
            <a:pPr algn="just"/>
            <a:r>
              <a:rPr lang="pl-PL" sz="2000" b="1" dirty="0" smtClean="0">
                <a:solidFill>
                  <a:srgbClr val="3E9C42"/>
                </a:solidFill>
              </a:rPr>
              <a:t>argumenty przemawiające za różnymi koncepcjami rozstrzygnięcia tego problemu,</a:t>
            </a:r>
          </a:p>
          <a:p>
            <a:pPr algn="just">
              <a:buNone/>
            </a:pPr>
            <a:endParaRPr lang="pl-PL" sz="800" b="1" dirty="0" smtClean="0">
              <a:solidFill>
                <a:srgbClr val="3E9C42"/>
              </a:solidFill>
            </a:endParaRPr>
          </a:p>
          <a:p>
            <a:pPr algn="just"/>
            <a:r>
              <a:rPr lang="pl-PL" sz="2000" b="1" dirty="0" smtClean="0">
                <a:solidFill>
                  <a:srgbClr val="3E9C42"/>
                </a:solidFill>
              </a:rPr>
              <a:t>potencjalne rozwiązanie,</a:t>
            </a:r>
          </a:p>
          <a:p>
            <a:pPr algn="just">
              <a:buNone/>
            </a:pPr>
            <a:endParaRPr lang="pl-PL" sz="800" b="1" dirty="0" smtClean="0">
              <a:solidFill>
                <a:srgbClr val="3E9C42"/>
              </a:solidFill>
            </a:endParaRPr>
          </a:p>
          <a:p>
            <a:pPr algn="just"/>
            <a:r>
              <a:rPr lang="pl-PL" sz="2000" b="1" dirty="0" smtClean="0">
                <a:solidFill>
                  <a:srgbClr val="3E9C42"/>
                </a:solidFill>
              </a:rPr>
              <a:t>wyjaśnienie racji przemawiających za tym a nie innym rozwiązaniem;</a:t>
            </a:r>
          </a:p>
          <a:p>
            <a:pPr>
              <a:buNone/>
            </a:pPr>
            <a:endParaRPr lang="pl-PL" sz="2400" dirty="0" smtClean="0"/>
          </a:p>
          <a:p>
            <a:endParaRPr lang="pl-PL" sz="2400" dirty="0" smtClean="0"/>
          </a:p>
          <a:p>
            <a:endParaRPr lang="pl-PL" sz="2400" dirty="0" smtClean="0"/>
          </a:p>
          <a:p>
            <a:endParaRPr lang="pl-PL"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ODGRYWANIE SCENEK</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lstStyle/>
          <a:p>
            <a:r>
              <a:rPr lang="pl-PL" sz="2400" dirty="0" smtClean="0">
                <a:solidFill>
                  <a:srgbClr val="3E9C42"/>
                </a:solidFill>
              </a:rPr>
              <a:t>odgrywanie określonych ról według przygotowanego scenariusza,</a:t>
            </a:r>
          </a:p>
          <a:p>
            <a:r>
              <a:rPr lang="pl-PL" sz="2400" dirty="0" smtClean="0">
                <a:solidFill>
                  <a:srgbClr val="3E9C42"/>
                </a:solidFill>
              </a:rPr>
              <a:t>scenka jest symulacją realnych wydarzeń, których przebieg regulują przepisy prawa;</a:t>
            </a:r>
          </a:p>
          <a:p>
            <a:pPr>
              <a:buNone/>
            </a:pPr>
            <a:r>
              <a:rPr lang="pl-PL" sz="2400" dirty="0" smtClean="0">
                <a:solidFill>
                  <a:srgbClr val="3E9C42"/>
                </a:solidFill>
              </a:rPr>
              <a:t>	</a:t>
            </a:r>
            <a:r>
              <a:rPr lang="pl-PL" sz="2400" b="1" dirty="0" smtClean="0">
                <a:solidFill>
                  <a:srgbClr val="C00000"/>
                </a:solidFill>
              </a:rPr>
              <a:t>CEL:</a:t>
            </a:r>
          </a:p>
          <a:p>
            <a:r>
              <a:rPr lang="pl-PL" sz="2400" dirty="0" smtClean="0">
                <a:solidFill>
                  <a:srgbClr val="3E9C42"/>
                </a:solidFill>
              </a:rPr>
              <a:t>skonfrontowanie wyobrażeń o tym, jak odbywa się dane zdarzenie z treścią przepisów prawnych, które regulują jego przebieg,</a:t>
            </a:r>
          </a:p>
          <a:p>
            <a:r>
              <a:rPr lang="pl-PL" sz="2400" dirty="0" smtClean="0">
                <a:solidFill>
                  <a:srgbClr val="3E9C42"/>
                </a:solidFill>
              </a:rPr>
              <a:t>skonfrontowanie tego, „</a:t>
            </a:r>
            <a:r>
              <a:rPr lang="pl-PL" sz="2400" i="1" dirty="0" smtClean="0">
                <a:solidFill>
                  <a:srgbClr val="3E9C42"/>
                </a:solidFill>
              </a:rPr>
              <a:t>jak je</a:t>
            </a:r>
            <a:r>
              <a:rPr lang="pl-PL" sz="2400" dirty="0" smtClean="0">
                <a:solidFill>
                  <a:srgbClr val="3E9C42"/>
                </a:solidFill>
              </a:rPr>
              <a:t>st” z tym, „</a:t>
            </a:r>
            <a:r>
              <a:rPr lang="pl-PL" sz="2400" i="1" dirty="0" smtClean="0">
                <a:solidFill>
                  <a:srgbClr val="3E9C42"/>
                </a:solidFill>
              </a:rPr>
              <a:t>jak być powinno</a:t>
            </a:r>
            <a:r>
              <a:rPr lang="pl-PL" sz="2400" dirty="0" smtClean="0">
                <a:solidFill>
                  <a:srgbClr val="3E9C42"/>
                </a:solidFill>
              </a:rPr>
              <a:t>”;</a:t>
            </a:r>
          </a:p>
          <a:p>
            <a:endParaRPr lang="pl-PL" sz="2400" dirty="0" smtClean="0">
              <a:solidFill>
                <a:srgbClr val="3E9C42"/>
              </a:solidFill>
            </a:endParaRPr>
          </a:p>
          <a:p>
            <a:endParaRPr lang="pl-PL" sz="2400" dirty="0" smtClean="0">
              <a:solidFill>
                <a:srgbClr val="3E9C42"/>
              </a:solidFill>
            </a:endParaRPr>
          </a:p>
          <a:p>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ODGRYWANIE SCENEK</a:t>
            </a:r>
            <a:endParaRPr lang="pl-PL" sz="3500" i="1" dirty="0"/>
          </a:p>
        </p:txBody>
      </p:sp>
      <p:sp>
        <p:nvSpPr>
          <p:cNvPr id="3" name="Symbol zastępczy zawartości 2"/>
          <p:cNvSpPr>
            <a:spLocks noGrp="1"/>
          </p:cNvSpPr>
          <p:nvPr>
            <p:ph idx="1"/>
          </p:nvPr>
        </p:nvSpPr>
        <p:spPr>
          <a:solidFill>
            <a:schemeClr val="accent3">
              <a:lumMod val="20000"/>
              <a:lumOff val="80000"/>
            </a:schemeClr>
          </a:solidFill>
        </p:spPr>
        <p:txBody>
          <a:bodyPr>
            <a:normAutofit/>
          </a:bodyPr>
          <a:lstStyle/>
          <a:p>
            <a:pPr>
              <a:buNone/>
            </a:pPr>
            <a:r>
              <a:rPr lang="pl-PL" dirty="0" smtClean="0">
                <a:solidFill>
                  <a:srgbClr val="C00000"/>
                </a:solidFill>
              </a:rPr>
              <a:t>	</a:t>
            </a:r>
            <a:r>
              <a:rPr lang="pl-PL" sz="2400" dirty="0" smtClean="0">
                <a:solidFill>
                  <a:srgbClr val="C00000"/>
                </a:solidFill>
              </a:rPr>
              <a:t>Zorganizowanie dobrej scenki:</a:t>
            </a:r>
          </a:p>
          <a:p>
            <a:pPr>
              <a:buNone/>
            </a:pPr>
            <a:endParaRPr lang="pl-PL" sz="800" dirty="0" smtClean="0">
              <a:solidFill>
                <a:srgbClr val="3E9C42"/>
              </a:solidFill>
            </a:endParaRPr>
          </a:p>
          <a:p>
            <a:r>
              <a:rPr lang="pl-PL" sz="2000" dirty="0" smtClean="0">
                <a:solidFill>
                  <a:srgbClr val="3E9C42"/>
                </a:solidFill>
              </a:rPr>
              <a:t>przekazanie  uczestnikom niezbędnych informacji na temat sytuacji, którą mają odegrać oraz ról, w które mają się wcielić,</a:t>
            </a:r>
          </a:p>
          <a:p>
            <a:pPr>
              <a:buNone/>
            </a:pPr>
            <a:endParaRPr lang="pl-PL" sz="800" dirty="0" smtClean="0">
              <a:solidFill>
                <a:srgbClr val="3E9C42"/>
              </a:solidFill>
            </a:endParaRPr>
          </a:p>
          <a:p>
            <a:r>
              <a:rPr lang="pl-PL" sz="2000" dirty="0" smtClean="0">
                <a:solidFill>
                  <a:srgbClr val="3E9C42"/>
                </a:solidFill>
              </a:rPr>
              <a:t>pozostawienie uczestnikom swobody co do sposobu odgrywania roli,</a:t>
            </a:r>
          </a:p>
          <a:p>
            <a:pPr>
              <a:buNone/>
            </a:pPr>
            <a:endParaRPr lang="pl-PL" sz="800" dirty="0" smtClean="0">
              <a:solidFill>
                <a:srgbClr val="3E9C42"/>
              </a:solidFill>
            </a:endParaRPr>
          </a:p>
          <a:p>
            <a:r>
              <a:rPr lang="pl-PL" sz="2000" dirty="0" smtClean="0">
                <a:solidFill>
                  <a:srgbClr val="3E9C42"/>
                </a:solidFill>
              </a:rPr>
              <a:t>zapoznanie uczestników z treścią przepisów prawnych regulujących dane postępowania ,</a:t>
            </a:r>
          </a:p>
          <a:p>
            <a:pPr>
              <a:buNone/>
            </a:pPr>
            <a:endParaRPr lang="pl-PL" sz="800" dirty="0" smtClean="0">
              <a:solidFill>
                <a:srgbClr val="3E9C42"/>
              </a:solidFill>
            </a:endParaRPr>
          </a:p>
          <a:p>
            <a:r>
              <a:rPr lang="pl-PL" sz="2000" dirty="0" smtClean="0">
                <a:solidFill>
                  <a:srgbClr val="3E9C42"/>
                </a:solidFill>
              </a:rPr>
              <a:t>omówienie odegranej scenki w kontekście przepisów prawnych</a:t>
            </a:r>
          </a:p>
          <a:p>
            <a:pPr>
              <a:buNone/>
            </a:pPr>
            <a:r>
              <a:rPr lang="pl-PL" sz="2000" dirty="0" smtClean="0">
                <a:solidFill>
                  <a:srgbClr val="3E9C42"/>
                </a:solidFill>
              </a:rPr>
              <a:t>	(dyskusja o tym, jak jest, jak być powinno),</a:t>
            </a:r>
          </a:p>
          <a:p>
            <a:pPr>
              <a:buNone/>
            </a:pPr>
            <a:endParaRPr lang="pl-PL" sz="800" dirty="0" smtClean="0">
              <a:solidFill>
                <a:srgbClr val="3E9C42"/>
              </a:solidFill>
            </a:endParaRPr>
          </a:p>
          <a:p>
            <a:r>
              <a:rPr lang="pl-PL" sz="2000" dirty="0" smtClean="0">
                <a:solidFill>
                  <a:srgbClr val="3E9C42"/>
                </a:solidFill>
              </a:rPr>
              <a:t>ponowne odegranie scenki, z uwzględnieniem zdobytej wiedzy;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DIALOG</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normAutofit/>
          </a:bodyPr>
          <a:lstStyle/>
          <a:p>
            <a:r>
              <a:rPr lang="pl-PL" sz="2000" b="1" dirty="0" smtClean="0">
                <a:solidFill>
                  <a:srgbClr val="00B050"/>
                </a:solidFill>
              </a:rPr>
              <a:t>dyskusja przebiegająca w oparciu o sztywne zasady:</a:t>
            </a:r>
          </a:p>
          <a:p>
            <a:pPr lvl="1">
              <a:buFont typeface="Wingdings" pitchFamily="2" charset="2"/>
              <a:buChar char="Ø"/>
            </a:pPr>
            <a:r>
              <a:rPr lang="pl-PL" sz="1600" b="1" dirty="0" smtClean="0">
                <a:solidFill>
                  <a:srgbClr val="C00000"/>
                </a:solidFill>
              </a:rPr>
              <a:t>swobodne wyrażenie opinii,</a:t>
            </a:r>
          </a:p>
          <a:p>
            <a:pPr lvl="1">
              <a:buFont typeface="Wingdings" pitchFamily="2" charset="2"/>
              <a:buChar char="Ø"/>
            </a:pPr>
            <a:r>
              <a:rPr lang="pl-PL" sz="1600" b="1" dirty="0" smtClean="0">
                <a:solidFill>
                  <a:srgbClr val="C00000"/>
                </a:solidFill>
              </a:rPr>
              <a:t>wyjaśnienie swojego stanowiska (argumenty),</a:t>
            </a:r>
          </a:p>
          <a:p>
            <a:pPr lvl="1">
              <a:buFont typeface="Wingdings" pitchFamily="2" charset="2"/>
              <a:buChar char="Ø"/>
            </a:pPr>
            <a:r>
              <a:rPr lang="pl-PL" sz="1600" b="1" dirty="0" smtClean="0">
                <a:solidFill>
                  <a:srgbClr val="C00000"/>
                </a:solidFill>
              </a:rPr>
              <a:t> uzasadnienie stanowiska (przytoczenie, co skłoniło mówiącego do przyjęcia danego poglądu),</a:t>
            </a:r>
          </a:p>
          <a:p>
            <a:pPr lvl="1">
              <a:buFont typeface="Wingdings" pitchFamily="2" charset="2"/>
              <a:buChar char="Ø"/>
            </a:pPr>
            <a:r>
              <a:rPr lang="pl-PL" sz="1600" b="1" dirty="0" smtClean="0">
                <a:solidFill>
                  <a:srgbClr val="C00000"/>
                </a:solidFill>
              </a:rPr>
              <a:t>podsumowanie całej wypowiedzi (podjęcie ostatecznej decyzji);</a:t>
            </a:r>
          </a:p>
          <a:p>
            <a:pPr lvl="2">
              <a:buFont typeface="Wingdings" pitchFamily="2" charset="2"/>
              <a:buChar char="Ø"/>
            </a:pPr>
            <a:endParaRPr lang="pl-PL" sz="800" dirty="0" smtClean="0">
              <a:solidFill>
                <a:srgbClr val="00B050"/>
              </a:solidFill>
            </a:endParaRPr>
          </a:p>
          <a:p>
            <a:pPr>
              <a:buNone/>
            </a:pPr>
            <a:r>
              <a:rPr lang="pl-PL" sz="2400" dirty="0" smtClean="0">
                <a:solidFill>
                  <a:srgbClr val="00B050"/>
                </a:solidFill>
              </a:rPr>
              <a:t>	</a:t>
            </a:r>
            <a:r>
              <a:rPr lang="pl-PL" sz="2000" b="1" dirty="0" smtClean="0">
                <a:solidFill>
                  <a:srgbClr val="C00000"/>
                </a:solidFill>
              </a:rPr>
              <a:t>CEL:</a:t>
            </a:r>
          </a:p>
          <a:p>
            <a:r>
              <a:rPr lang="pl-PL" sz="2000" b="1" dirty="0" smtClean="0">
                <a:solidFill>
                  <a:srgbClr val="00B050"/>
                </a:solidFill>
              </a:rPr>
              <a:t>zdobywanie umiejętności komunikacyjnych </a:t>
            </a:r>
            <a:r>
              <a:rPr lang="pl-PL" sz="2000" dirty="0" smtClean="0">
                <a:solidFill>
                  <a:srgbClr val="00B050"/>
                </a:solidFill>
              </a:rPr>
              <a:t>(wymiana poglądów, kultura wypowiedzi, przedstawianie swoich opinii, odnoszenie się do wypowiedzi innych),</a:t>
            </a:r>
          </a:p>
          <a:p>
            <a:r>
              <a:rPr lang="pl-PL" sz="2000" b="1" dirty="0" smtClean="0">
                <a:solidFill>
                  <a:srgbClr val="00B050"/>
                </a:solidFill>
              </a:rPr>
              <a:t>wysłuchanie drugiej strony</a:t>
            </a:r>
            <a:r>
              <a:rPr lang="pl-PL" sz="2000" dirty="0" smtClean="0">
                <a:solidFill>
                  <a:srgbClr val="00B050"/>
                </a:solidFill>
              </a:rPr>
              <a:t>,</a:t>
            </a:r>
          </a:p>
          <a:p>
            <a:r>
              <a:rPr lang="pl-PL" sz="2000" b="1" dirty="0" smtClean="0">
                <a:solidFill>
                  <a:srgbClr val="00B050"/>
                </a:solidFill>
              </a:rPr>
              <a:t>analizowanie argumentów drugiej strony;</a:t>
            </a:r>
            <a:endParaRPr lang="pl-PL" sz="2000" dirty="0" smtClean="0">
              <a:solidFill>
                <a:srgbClr val="00B050"/>
              </a:solidFill>
            </a:endParaRPr>
          </a:p>
          <a:p>
            <a:endParaRPr lang="pl-PL" sz="2000" dirty="0" smtClean="0">
              <a:solidFill>
                <a:srgbClr val="00B050"/>
              </a:solidFill>
            </a:endParaRPr>
          </a:p>
          <a:p>
            <a:endParaRPr lang="pl-PL" sz="2400" dirty="0" smtClean="0">
              <a:solidFill>
                <a:srgbClr val="00B050"/>
              </a:solidFill>
            </a:endParaRPr>
          </a:p>
          <a:p>
            <a:endParaRPr lang="pl-PL"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DIALOG</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normAutofit/>
          </a:bodyPr>
          <a:lstStyle/>
          <a:p>
            <a:pPr>
              <a:buNone/>
            </a:pPr>
            <a:endParaRPr lang="pl-PL" sz="2400" dirty="0" smtClean="0">
              <a:solidFill>
                <a:srgbClr val="00B050"/>
              </a:solidFill>
            </a:endParaRPr>
          </a:p>
          <a:p>
            <a:pPr>
              <a:buNone/>
            </a:pPr>
            <a:r>
              <a:rPr lang="pl-PL" sz="2400" b="1" dirty="0" smtClean="0">
                <a:solidFill>
                  <a:srgbClr val="00B050"/>
                </a:solidFill>
              </a:rPr>
              <a:t>POGLĄD			</a:t>
            </a:r>
            <a:r>
              <a:rPr lang="pl-PL" sz="1800" b="1" i="1" dirty="0" smtClean="0">
                <a:solidFill>
                  <a:srgbClr val="C00000"/>
                </a:solidFill>
              </a:rPr>
              <a:t>Uważam, że na Policji można polegać...</a:t>
            </a:r>
          </a:p>
          <a:p>
            <a:pPr>
              <a:buNone/>
            </a:pPr>
            <a:endParaRPr lang="pl-PL" sz="2400" dirty="0" smtClean="0">
              <a:solidFill>
                <a:srgbClr val="00B050"/>
              </a:solidFill>
            </a:endParaRPr>
          </a:p>
          <a:p>
            <a:pPr>
              <a:buNone/>
            </a:pPr>
            <a:r>
              <a:rPr lang="pl-PL" sz="2400" b="1" dirty="0" smtClean="0">
                <a:solidFill>
                  <a:srgbClr val="00B050"/>
                </a:solidFill>
              </a:rPr>
              <a:t>ARGUMENT			</a:t>
            </a:r>
            <a:r>
              <a:rPr lang="pl-PL" sz="1800" b="1" i="1" dirty="0" smtClean="0">
                <a:solidFill>
                  <a:srgbClr val="C00000"/>
                </a:solidFill>
              </a:rPr>
              <a:t>…bo policjanci pomagają ludziom.</a:t>
            </a:r>
          </a:p>
          <a:p>
            <a:pPr>
              <a:buNone/>
            </a:pPr>
            <a:endParaRPr lang="pl-PL" sz="2400" dirty="0" smtClean="0">
              <a:solidFill>
                <a:srgbClr val="00B050"/>
              </a:solidFill>
            </a:endParaRPr>
          </a:p>
          <a:p>
            <a:pPr>
              <a:buNone/>
            </a:pPr>
            <a:r>
              <a:rPr lang="pl-PL" sz="2400" b="1" dirty="0" smtClean="0">
                <a:solidFill>
                  <a:srgbClr val="00B050"/>
                </a:solidFill>
              </a:rPr>
              <a:t>PRZYKŁAD			</a:t>
            </a:r>
            <a:r>
              <a:rPr lang="pl-PL" sz="1800" b="1" i="1" dirty="0" smtClean="0">
                <a:solidFill>
                  <a:srgbClr val="C00000"/>
                </a:solidFill>
              </a:rPr>
              <a:t>Moja babcia przewróciła się kiedyś</a:t>
            </a:r>
          </a:p>
          <a:p>
            <a:pPr>
              <a:buNone/>
            </a:pPr>
            <a:r>
              <a:rPr lang="pl-PL" sz="1800" i="1" dirty="0" smtClean="0">
                <a:solidFill>
                  <a:srgbClr val="00B050"/>
                </a:solidFill>
              </a:rPr>
              <a:t>					</a:t>
            </a:r>
            <a:r>
              <a:rPr lang="pl-PL" sz="1800" b="1" i="1" dirty="0" smtClean="0">
                <a:solidFill>
                  <a:srgbClr val="C00000"/>
                </a:solidFill>
              </a:rPr>
              <a:t>na ulicy i policjant pomógł jej wstać.</a:t>
            </a:r>
          </a:p>
          <a:p>
            <a:pPr>
              <a:buNone/>
            </a:pPr>
            <a:endParaRPr lang="pl-PL" sz="2400" dirty="0" smtClean="0">
              <a:solidFill>
                <a:srgbClr val="00B050"/>
              </a:solidFill>
            </a:endParaRPr>
          </a:p>
          <a:p>
            <a:pPr>
              <a:buNone/>
            </a:pPr>
            <a:r>
              <a:rPr lang="pl-PL" sz="2400" b="1" dirty="0" smtClean="0">
                <a:solidFill>
                  <a:srgbClr val="00B050"/>
                </a:solidFill>
              </a:rPr>
              <a:t>PODSUMOWANIE		</a:t>
            </a:r>
            <a:r>
              <a:rPr lang="pl-PL" sz="1800" b="1" i="1" dirty="0" smtClean="0">
                <a:solidFill>
                  <a:srgbClr val="C00000"/>
                </a:solidFill>
              </a:rPr>
              <a:t>Dlatego uważam, że na Policji można polegać.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Zespoły eksperckie</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normAutofit/>
          </a:bodyPr>
          <a:lstStyle/>
          <a:p>
            <a:pPr algn="ctr">
              <a:buNone/>
            </a:pPr>
            <a:r>
              <a:rPr lang="pl-PL" sz="2000" b="1" dirty="0" smtClean="0">
                <a:solidFill>
                  <a:srgbClr val="3E9C42"/>
                </a:solidFill>
              </a:rPr>
              <a:t>współpraca uczestników zajęć</a:t>
            </a:r>
          </a:p>
          <a:p>
            <a:r>
              <a:rPr lang="pl-PL" sz="2000" dirty="0" smtClean="0">
                <a:solidFill>
                  <a:srgbClr val="3E9C42"/>
                </a:solidFill>
              </a:rPr>
              <a:t>opracowanie poszczególnych zagadnień w tzw. zespołach eksperckich,</a:t>
            </a:r>
          </a:p>
          <a:p>
            <a:r>
              <a:rPr lang="pl-PL" sz="2000" dirty="0" smtClean="0">
                <a:solidFill>
                  <a:srgbClr val="3E9C42"/>
                </a:solidFill>
              </a:rPr>
              <a:t>każdy zespół ekspercki pracuje nad innym zagadnieniem</a:t>
            </a:r>
          </a:p>
          <a:p>
            <a:r>
              <a:rPr lang="pl-PL" sz="2000" dirty="0" smtClean="0">
                <a:solidFill>
                  <a:srgbClr val="3E9C42"/>
                </a:solidFill>
              </a:rPr>
              <a:t>ponowny podział na grupy – w nowopowstałych grupach musi znaleźć się co najmniej po jednym przedstawicielu każdego zespołu eksperckiego,</a:t>
            </a:r>
          </a:p>
          <a:p>
            <a:r>
              <a:rPr lang="pl-PL" sz="2000" dirty="0" smtClean="0">
                <a:solidFill>
                  <a:srgbClr val="3E9C42"/>
                </a:solidFill>
              </a:rPr>
              <a:t>wymiana zdobytych informacji;</a:t>
            </a:r>
          </a:p>
          <a:p>
            <a:pPr>
              <a:buNone/>
            </a:pPr>
            <a:endParaRPr lang="pl-PL" sz="1200" b="1" dirty="0" smtClean="0">
              <a:solidFill>
                <a:srgbClr val="3E9C42"/>
              </a:solidFill>
            </a:endParaRPr>
          </a:p>
          <a:p>
            <a:pPr>
              <a:buNone/>
            </a:pPr>
            <a:r>
              <a:rPr lang="pl-PL" sz="2000" dirty="0" smtClean="0"/>
              <a:t>	</a:t>
            </a:r>
            <a:r>
              <a:rPr lang="pl-PL" sz="2000" b="1" dirty="0" smtClean="0">
                <a:solidFill>
                  <a:srgbClr val="C00000"/>
                </a:solidFill>
              </a:rPr>
              <a:t>CEL:</a:t>
            </a:r>
          </a:p>
          <a:p>
            <a:r>
              <a:rPr lang="pl-PL" sz="2000" b="1" dirty="0" smtClean="0">
                <a:solidFill>
                  <a:srgbClr val="3E9C42"/>
                </a:solidFill>
              </a:rPr>
              <a:t>aktywne włączenie uczestników w pracę nad zagadnieniem, które wymaga przekazania wielu nowych informacji ,</a:t>
            </a:r>
          </a:p>
          <a:p>
            <a:pPr>
              <a:buNone/>
            </a:pPr>
            <a:endParaRPr lang="pl-PL" sz="800" b="1" dirty="0" smtClean="0">
              <a:solidFill>
                <a:srgbClr val="3E9C42"/>
              </a:solidFill>
            </a:endParaRPr>
          </a:p>
          <a:p>
            <a:r>
              <a:rPr lang="pl-PL" sz="2000" b="1" dirty="0" smtClean="0">
                <a:solidFill>
                  <a:srgbClr val="3E9C42"/>
                </a:solidFill>
              </a:rPr>
              <a:t>alternatywa dla tradycyjnego wykładu </a:t>
            </a:r>
            <a:r>
              <a:rPr lang="pl-PL" sz="1800" dirty="0" smtClean="0">
                <a:solidFill>
                  <a:srgbClr val="3E9C42"/>
                </a:solidFill>
              </a:rPr>
              <a:t>(tj. przekazywania wiedzy </a:t>
            </a:r>
            <a:r>
              <a:rPr lang="pl-PL" sz="1800" i="1" dirty="0" smtClean="0">
                <a:solidFill>
                  <a:srgbClr val="3E9C42"/>
                </a:solidFill>
              </a:rPr>
              <a:t>ex </a:t>
            </a:r>
            <a:r>
              <a:rPr lang="pl-PL" sz="1800" i="1" dirty="0" err="1" smtClean="0">
                <a:solidFill>
                  <a:srgbClr val="3E9C42"/>
                </a:solidFill>
              </a:rPr>
              <a:t>catedra</a:t>
            </a:r>
            <a:r>
              <a:rPr lang="pl-PL" sz="1800" dirty="0" smtClean="0">
                <a:solidFill>
                  <a:srgbClr val="3E9C42"/>
                </a:solidFill>
              </a:rPr>
              <a:t>)</a:t>
            </a:r>
            <a:endParaRPr lang="pl-PL" sz="1800" dirty="0">
              <a:solidFill>
                <a:srgbClr val="3E9C4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Zespoły eksperckie</a:t>
            </a:r>
            <a:endParaRPr lang="pl-PL" sz="3500" b="1" i="1" dirty="0">
              <a:solidFill>
                <a:srgbClr val="0070C0"/>
              </a:solidFill>
            </a:endParaRPr>
          </a:p>
        </p:txBody>
      </p:sp>
      <p:sp>
        <p:nvSpPr>
          <p:cNvPr id="3" name="Symbol zastępczy zawartości 2"/>
          <p:cNvSpPr>
            <a:spLocks noGrp="1"/>
          </p:cNvSpPr>
          <p:nvPr>
            <p:ph idx="1"/>
          </p:nvPr>
        </p:nvSpPr>
        <p:spPr>
          <a:xfrm>
            <a:off x="107504" y="1600200"/>
            <a:ext cx="8928992" cy="5069160"/>
          </a:xfrm>
          <a:noFill/>
        </p:spPr>
        <p:txBody>
          <a:bodyPr>
            <a:normAutofit/>
          </a:bodyPr>
          <a:lstStyle/>
          <a:p>
            <a:pPr algn="ctr">
              <a:buNone/>
            </a:pPr>
            <a:r>
              <a:rPr lang="pl-PL" dirty="0" smtClean="0">
                <a:solidFill>
                  <a:srgbClr val="0070C0"/>
                </a:solidFill>
              </a:rPr>
              <a:t>Zagadnienie: trójpodział władzy</a:t>
            </a:r>
          </a:p>
          <a:p>
            <a:pPr algn="ctr">
              <a:buNone/>
            </a:pPr>
            <a:endParaRPr lang="pl-PL" dirty="0" smtClean="0">
              <a:solidFill>
                <a:srgbClr val="3E9C42"/>
              </a:solidFill>
            </a:endParaRPr>
          </a:p>
          <a:p>
            <a:pPr algn="ctr">
              <a:buNone/>
            </a:pPr>
            <a:endParaRPr lang="pl-PL" dirty="0" smtClean="0">
              <a:solidFill>
                <a:srgbClr val="3E9C42"/>
              </a:solidFill>
            </a:endParaRPr>
          </a:p>
          <a:p>
            <a:pPr algn="ctr">
              <a:buNone/>
            </a:pPr>
            <a:endParaRPr lang="pl-PL" dirty="0" smtClean="0">
              <a:solidFill>
                <a:srgbClr val="3E9C42"/>
              </a:solidFill>
            </a:endParaRPr>
          </a:p>
          <a:p>
            <a:pPr algn="ctr">
              <a:buNone/>
            </a:pPr>
            <a:endParaRPr lang="pl-PL" sz="2000" dirty="0" smtClean="0">
              <a:solidFill>
                <a:srgbClr val="3E9C42"/>
              </a:solidFill>
            </a:endParaRPr>
          </a:p>
          <a:p>
            <a:pPr algn="ctr">
              <a:buNone/>
            </a:pPr>
            <a:endParaRPr lang="pl-PL" sz="2000" dirty="0" smtClean="0">
              <a:solidFill>
                <a:srgbClr val="3E9C42"/>
              </a:solidFill>
            </a:endParaRPr>
          </a:p>
          <a:p>
            <a:pPr>
              <a:buNone/>
            </a:pPr>
            <a:r>
              <a:rPr lang="pl-PL" sz="2000" dirty="0" smtClean="0">
                <a:solidFill>
                  <a:srgbClr val="3E9C42"/>
                </a:solidFill>
              </a:rPr>
              <a:t>	</a:t>
            </a:r>
          </a:p>
          <a:p>
            <a:pPr>
              <a:buNone/>
            </a:pPr>
            <a:r>
              <a:rPr lang="pl-PL" sz="2000" b="1" dirty="0" smtClean="0">
                <a:solidFill>
                  <a:srgbClr val="3E9C42"/>
                </a:solidFill>
              </a:rPr>
              <a:t>	</a:t>
            </a:r>
          </a:p>
          <a:p>
            <a:pPr>
              <a:buNone/>
            </a:pPr>
            <a:r>
              <a:rPr lang="pl-PL" sz="2000" b="1" dirty="0" smtClean="0">
                <a:solidFill>
                  <a:srgbClr val="3E9C42"/>
                </a:solidFill>
              </a:rPr>
              <a:t>	</a:t>
            </a:r>
            <a:r>
              <a:rPr lang="pl-PL" sz="1400" b="1" dirty="0" smtClean="0">
                <a:solidFill>
                  <a:srgbClr val="0070C0"/>
                </a:solidFill>
              </a:rPr>
              <a:t>Zespoły eksperckie</a:t>
            </a:r>
            <a:r>
              <a:rPr lang="pl-PL" sz="2000" dirty="0" smtClean="0">
                <a:solidFill>
                  <a:srgbClr val="3E9C42"/>
                </a:solidFill>
              </a:rPr>
              <a:t>	       </a:t>
            </a:r>
            <a:r>
              <a:rPr lang="pl-PL" sz="2400" b="1" dirty="0" smtClean="0">
                <a:solidFill>
                  <a:srgbClr val="FFC000"/>
                </a:solidFill>
              </a:rPr>
              <a:t>1 </a:t>
            </a:r>
            <a:r>
              <a:rPr lang="pl-PL" sz="2400" b="1" dirty="0" err="1" smtClean="0">
                <a:solidFill>
                  <a:srgbClr val="FFC000"/>
                </a:solidFill>
              </a:rPr>
              <a:t>1</a:t>
            </a:r>
            <a:r>
              <a:rPr lang="pl-PL" sz="2400" b="1" dirty="0" smtClean="0">
                <a:solidFill>
                  <a:srgbClr val="FFC000"/>
                </a:solidFill>
              </a:rPr>
              <a:t> </a:t>
            </a:r>
            <a:r>
              <a:rPr lang="pl-PL" sz="2400" b="1" dirty="0" err="1" smtClean="0">
                <a:solidFill>
                  <a:srgbClr val="FFC000"/>
                </a:solidFill>
              </a:rPr>
              <a:t>1</a:t>
            </a:r>
            <a:r>
              <a:rPr lang="pl-PL" sz="2400" b="1" dirty="0" smtClean="0">
                <a:solidFill>
                  <a:srgbClr val="FFC000"/>
                </a:solidFill>
              </a:rPr>
              <a:t>		    </a:t>
            </a:r>
            <a:r>
              <a:rPr lang="pl-PL" sz="2400" b="1" dirty="0" smtClean="0">
                <a:solidFill>
                  <a:srgbClr val="C00000"/>
                </a:solidFill>
              </a:rPr>
              <a:t>2 </a:t>
            </a:r>
            <a:r>
              <a:rPr lang="pl-PL" sz="2400" b="1" dirty="0" err="1" smtClean="0">
                <a:solidFill>
                  <a:srgbClr val="C00000"/>
                </a:solidFill>
              </a:rPr>
              <a:t>2</a:t>
            </a:r>
            <a:r>
              <a:rPr lang="pl-PL" sz="2400" b="1" dirty="0" smtClean="0">
                <a:solidFill>
                  <a:srgbClr val="C00000"/>
                </a:solidFill>
              </a:rPr>
              <a:t> </a:t>
            </a:r>
            <a:r>
              <a:rPr lang="pl-PL" sz="2400" b="1" dirty="0" err="1" smtClean="0">
                <a:solidFill>
                  <a:srgbClr val="C00000"/>
                </a:solidFill>
              </a:rPr>
              <a:t>2</a:t>
            </a:r>
            <a:r>
              <a:rPr lang="pl-PL" sz="2400" b="1" dirty="0" smtClean="0">
                <a:solidFill>
                  <a:srgbClr val="C00000"/>
                </a:solidFill>
              </a:rPr>
              <a:t>			      </a:t>
            </a:r>
            <a:r>
              <a:rPr lang="pl-PL" sz="2400" b="1" dirty="0" smtClean="0">
                <a:solidFill>
                  <a:srgbClr val="3E9C42"/>
                </a:solidFill>
              </a:rPr>
              <a:t>3 </a:t>
            </a:r>
            <a:r>
              <a:rPr lang="pl-PL" sz="2400" b="1" dirty="0" err="1" smtClean="0">
                <a:solidFill>
                  <a:srgbClr val="3E9C42"/>
                </a:solidFill>
              </a:rPr>
              <a:t>3</a:t>
            </a:r>
            <a:r>
              <a:rPr lang="pl-PL" sz="2400" b="1" dirty="0" smtClean="0">
                <a:solidFill>
                  <a:srgbClr val="3E9C42"/>
                </a:solidFill>
              </a:rPr>
              <a:t> </a:t>
            </a:r>
            <a:r>
              <a:rPr lang="pl-PL" sz="2400" b="1" dirty="0" err="1" smtClean="0">
                <a:solidFill>
                  <a:srgbClr val="3E9C42"/>
                </a:solidFill>
              </a:rPr>
              <a:t>3</a:t>
            </a:r>
            <a:endParaRPr lang="pl-PL" sz="2400" b="1" dirty="0" smtClean="0">
              <a:solidFill>
                <a:srgbClr val="3E9C42"/>
              </a:solidFill>
            </a:endParaRPr>
          </a:p>
          <a:p>
            <a:pPr>
              <a:buNone/>
            </a:pPr>
            <a:r>
              <a:rPr lang="pl-PL" sz="2400" dirty="0" smtClean="0"/>
              <a:t>	</a:t>
            </a:r>
            <a:r>
              <a:rPr lang="pl-PL" sz="1400" b="1" dirty="0" smtClean="0">
                <a:solidFill>
                  <a:srgbClr val="0070C0"/>
                </a:solidFill>
              </a:rPr>
              <a:t>Nowe grupy</a:t>
            </a:r>
            <a:r>
              <a:rPr lang="pl-PL" sz="1400" dirty="0" smtClean="0"/>
              <a:t>	          </a:t>
            </a:r>
            <a:r>
              <a:rPr lang="pl-PL" sz="2400" b="1" dirty="0" smtClean="0">
                <a:solidFill>
                  <a:srgbClr val="FFC000"/>
                </a:solidFill>
              </a:rPr>
              <a:t>1</a:t>
            </a:r>
            <a:r>
              <a:rPr lang="pl-PL" sz="2400" b="1" dirty="0" smtClean="0"/>
              <a:t> </a:t>
            </a:r>
            <a:r>
              <a:rPr lang="pl-PL" sz="2400" b="1" dirty="0" smtClean="0">
                <a:solidFill>
                  <a:srgbClr val="C00000"/>
                </a:solidFill>
              </a:rPr>
              <a:t>2</a:t>
            </a:r>
            <a:r>
              <a:rPr lang="pl-PL" sz="2400" b="1" dirty="0" smtClean="0"/>
              <a:t> </a:t>
            </a:r>
            <a:r>
              <a:rPr lang="pl-PL" sz="2400" b="1" dirty="0" smtClean="0">
                <a:solidFill>
                  <a:srgbClr val="3E9C42"/>
                </a:solidFill>
              </a:rPr>
              <a:t>3</a:t>
            </a:r>
            <a:r>
              <a:rPr lang="pl-PL" sz="2400" b="1" dirty="0" smtClean="0"/>
              <a:t> 		    </a:t>
            </a:r>
            <a:r>
              <a:rPr lang="pl-PL" sz="2400" b="1" dirty="0" smtClean="0">
                <a:solidFill>
                  <a:srgbClr val="C00000"/>
                </a:solidFill>
              </a:rPr>
              <a:t>2</a:t>
            </a:r>
            <a:r>
              <a:rPr lang="pl-PL" sz="2400" b="1" dirty="0" smtClean="0"/>
              <a:t> </a:t>
            </a:r>
            <a:r>
              <a:rPr lang="pl-PL" sz="2400" b="1" dirty="0" smtClean="0">
                <a:solidFill>
                  <a:srgbClr val="FFC000"/>
                </a:solidFill>
              </a:rPr>
              <a:t>1 </a:t>
            </a:r>
            <a:r>
              <a:rPr lang="pl-PL" sz="2400" b="1" dirty="0" smtClean="0">
                <a:solidFill>
                  <a:srgbClr val="3E9C42"/>
                </a:solidFill>
              </a:rPr>
              <a:t>3</a:t>
            </a:r>
            <a:r>
              <a:rPr lang="pl-PL" sz="2400" b="1" dirty="0" smtClean="0"/>
              <a:t>			      </a:t>
            </a:r>
            <a:r>
              <a:rPr lang="pl-PL" sz="2400" b="1" dirty="0" err="1" smtClean="0">
                <a:solidFill>
                  <a:srgbClr val="3E9C42"/>
                </a:solidFill>
              </a:rPr>
              <a:t>3</a:t>
            </a:r>
            <a:r>
              <a:rPr lang="pl-PL" sz="2400" b="1" dirty="0" smtClean="0"/>
              <a:t> </a:t>
            </a:r>
            <a:r>
              <a:rPr lang="pl-PL" sz="2400" b="1" dirty="0" smtClean="0">
                <a:solidFill>
                  <a:srgbClr val="C00000"/>
                </a:solidFill>
              </a:rPr>
              <a:t>2</a:t>
            </a:r>
            <a:r>
              <a:rPr lang="pl-PL" sz="2400" b="1" dirty="0" smtClean="0"/>
              <a:t> </a:t>
            </a:r>
            <a:r>
              <a:rPr lang="pl-PL" sz="2400" b="1" dirty="0" smtClean="0">
                <a:solidFill>
                  <a:srgbClr val="FFC000"/>
                </a:solidFill>
              </a:rPr>
              <a:t>1</a:t>
            </a:r>
            <a:endParaRPr lang="pl-PL" dirty="0" smtClean="0"/>
          </a:p>
          <a:p>
            <a:pPr>
              <a:buNone/>
            </a:pPr>
            <a:endParaRPr lang="pl-PL" dirty="0"/>
          </a:p>
        </p:txBody>
      </p:sp>
      <p:graphicFrame>
        <p:nvGraphicFramePr>
          <p:cNvPr id="4" name="Tabela 3"/>
          <p:cNvGraphicFramePr>
            <a:graphicFrameLocks noGrp="1"/>
          </p:cNvGraphicFramePr>
          <p:nvPr/>
        </p:nvGraphicFramePr>
        <p:xfrm>
          <a:off x="6372200" y="2348880"/>
          <a:ext cx="2592288" cy="2736304"/>
        </p:xfrm>
        <a:graphic>
          <a:graphicData uri="http://schemas.openxmlformats.org/drawingml/2006/table">
            <a:tbl>
              <a:tblPr firstRow="1" bandRow="1">
                <a:tableStyleId>{5C22544A-7EE6-4342-B048-85BDC9FD1C3A}</a:tableStyleId>
              </a:tblPr>
              <a:tblGrid>
                <a:gridCol w="1066245"/>
                <a:gridCol w="1526043"/>
              </a:tblGrid>
              <a:tr h="744486">
                <a:tc>
                  <a:txBody>
                    <a:bodyPr/>
                    <a:lstStyle/>
                    <a:p>
                      <a:pPr algn="ctr"/>
                      <a:endParaRPr lang="pl-PL" dirty="0">
                        <a:solidFill>
                          <a:srgbClr val="FFC000"/>
                        </a:solidFill>
                      </a:endParaRPr>
                    </a:p>
                  </a:txBody>
                  <a:tcPr/>
                </a:tc>
                <a:tc>
                  <a:txBody>
                    <a:bodyPr/>
                    <a:lstStyle/>
                    <a:p>
                      <a:pPr algn="ctr"/>
                      <a:r>
                        <a:rPr lang="pl-PL" sz="1400" dirty="0" smtClean="0">
                          <a:solidFill>
                            <a:srgbClr val="92D050"/>
                          </a:solidFill>
                        </a:rPr>
                        <a:t>WŁADZA</a:t>
                      </a:r>
                      <a:r>
                        <a:rPr lang="pl-PL" sz="1400" baseline="0" dirty="0" smtClean="0">
                          <a:solidFill>
                            <a:srgbClr val="92D050"/>
                          </a:solidFill>
                        </a:rPr>
                        <a:t> SĄDOWNICZA</a:t>
                      </a:r>
                      <a:endParaRPr lang="pl-PL" sz="1400" dirty="0">
                        <a:solidFill>
                          <a:srgbClr val="92D050"/>
                        </a:solidFill>
                      </a:endParaRPr>
                    </a:p>
                  </a:txBody>
                  <a:tcPr/>
                </a:tc>
              </a:tr>
              <a:tr h="661764">
                <a:tc>
                  <a:txBody>
                    <a:bodyPr/>
                    <a:lstStyle/>
                    <a:p>
                      <a:pPr algn="ctr"/>
                      <a:r>
                        <a:rPr lang="pl-PL" sz="1400" b="0" dirty="0" smtClean="0">
                          <a:solidFill>
                            <a:schemeClr val="tx2"/>
                          </a:solidFill>
                        </a:rPr>
                        <a:t>Kto sprawuje?</a:t>
                      </a:r>
                      <a:endParaRPr lang="pl-PL" sz="1400" b="0" dirty="0">
                        <a:solidFill>
                          <a:schemeClr val="tx2"/>
                        </a:solidFill>
                      </a:endParaRPr>
                    </a:p>
                  </a:txBody>
                  <a:tcPr/>
                </a:tc>
                <a:tc>
                  <a:txBody>
                    <a:bodyPr/>
                    <a:lstStyle/>
                    <a:p>
                      <a:pPr algn="ctr"/>
                      <a:endParaRPr lang="pl-PL" b="0" dirty="0">
                        <a:solidFill>
                          <a:schemeClr val="tx2"/>
                        </a:solidFill>
                      </a:endParaRPr>
                    </a:p>
                  </a:txBody>
                  <a:tcPr/>
                </a:tc>
              </a:tr>
              <a:tr h="443351">
                <a:tc>
                  <a:txBody>
                    <a:bodyPr/>
                    <a:lstStyle/>
                    <a:p>
                      <a:pPr algn="ctr"/>
                      <a:r>
                        <a:rPr lang="pl-PL" sz="1400" b="0" dirty="0" smtClean="0">
                          <a:solidFill>
                            <a:schemeClr val="tx2"/>
                          </a:solidFill>
                        </a:rPr>
                        <a:t>Cechy</a:t>
                      </a:r>
                      <a:endParaRPr lang="pl-PL" sz="1400" b="0" dirty="0">
                        <a:solidFill>
                          <a:schemeClr val="tx2"/>
                        </a:solidFill>
                      </a:endParaRPr>
                    </a:p>
                  </a:txBody>
                  <a:tcPr/>
                </a:tc>
                <a:tc>
                  <a:txBody>
                    <a:bodyPr/>
                    <a:lstStyle/>
                    <a:p>
                      <a:pPr algn="ctr"/>
                      <a:endParaRPr lang="pl-PL" b="0" dirty="0">
                        <a:solidFill>
                          <a:schemeClr val="tx2"/>
                        </a:solidFill>
                      </a:endParaRPr>
                    </a:p>
                  </a:txBody>
                  <a:tcPr/>
                </a:tc>
              </a:tr>
              <a:tr h="886703">
                <a:tc>
                  <a:txBody>
                    <a:bodyPr/>
                    <a:lstStyle/>
                    <a:p>
                      <a:pPr algn="ctr"/>
                      <a:r>
                        <a:rPr lang="pl-PL" sz="1400" b="0" dirty="0" smtClean="0">
                          <a:solidFill>
                            <a:schemeClr val="tx2"/>
                          </a:solidFill>
                        </a:rPr>
                        <a:t>Kontrola pozostałych władz</a:t>
                      </a:r>
                      <a:endParaRPr lang="pl-PL" sz="1400" b="0" dirty="0">
                        <a:solidFill>
                          <a:schemeClr val="tx2"/>
                        </a:solidFill>
                      </a:endParaRPr>
                    </a:p>
                  </a:txBody>
                  <a:tcPr/>
                </a:tc>
                <a:tc>
                  <a:txBody>
                    <a:bodyPr/>
                    <a:lstStyle/>
                    <a:p>
                      <a:pPr algn="ctr"/>
                      <a:endParaRPr lang="pl-PL" b="0" dirty="0">
                        <a:solidFill>
                          <a:schemeClr val="tx2"/>
                        </a:solidFill>
                      </a:endParaRPr>
                    </a:p>
                  </a:txBody>
                  <a:tcPr/>
                </a:tc>
              </a:tr>
            </a:tbl>
          </a:graphicData>
        </a:graphic>
      </p:graphicFrame>
      <p:graphicFrame>
        <p:nvGraphicFramePr>
          <p:cNvPr id="5" name="Tabela 4"/>
          <p:cNvGraphicFramePr>
            <a:graphicFrameLocks noGrp="1"/>
          </p:cNvGraphicFramePr>
          <p:nvPr/>
        </p:nvGraphicFramePr>
        <p:xfrm>
          <a:off x="539552" y="2348880"/>
          <a:ext cx="2808312" cy="2659478"/>
        </p:xfrm>
        <a:graphic>
          <a:graphicData uri="http://schemas.openxmlformats.org/drawingml/2006/table">
            <a:tbl>
              <a:tblPr firstRow="1" bandRow="1">
                <a:tableStyleId>{5C22544A-7EE6-4342-B048-85BDC9FD1C3A}</a:tableStyleId>
              </a:tblPr>
              <a:tblGrid>
                <a:gridCol w="1248137"/>
                <a:gridCol w="1560175"/>
              </a:tblGrid>
              <a:tr h="915361">
                <a:tc>
                  <a:txBody>
                    <a:bodyPr/>
                    <a:lstStyle/>
                    <a:p>
                      <a:pPr algn="ctr"/>
                      <a:endParaRPr lang="pl-PL" dirty="0">
                        <a:solidFill>
                          <a:srgbClr val="FFC000"/>
                        </a:solidFill>
                      </a:endParaRPr>
                    </a:p>
                  </a:txBody>
                  <a:tcPr/>
                </a:tc>
                <a:tc>
                  <a:txBody>
                    <a:bodyPr/>
                    <a:lstStyle/>
                    <a:p>
                      <a:pPr algn="ctr"/>
                      <a:r>
                        <a:rPr lang="pl-PL" sz="1400" dirty="0" smtClean="0">
                          <a:solidFill>
                            <a:srgbClr val="FFC000"/>
                          </a:solidFill>
                        </a:rPr>
                        <a:t>WŁADZA USTAWODAWCZA</a:t>
                      </a:r>
                      <a:endParaRPr lang="pl-PL" sz="1400" dirty="0">
                        <a:solidFill>
                          <a:srgbClr val="FFC000"/>
                        </a:solidFill>
                      </a:endParaRPr>
                    </a:p>
                  </a:txBody>
                  <a:tcPr/>
                </a:tc>
              </a:tr>
              <a:tr h="640752">
                <a:tc>
                  <a:txBody>
                    <a:bodyPr/>
                    <a:lstStyle/>
                    <a:p>
                      <a:pPr algn="ctr"/>
                      <a:r>
                        <a:rPr lang="pl-PL" sz="1400" b="0" dirty="0" smtClean="0">
                          <a:solidFill>
                            <a:schemeClr val="tx2"/>
                          </a:solidFill>
                        </a:rPr>
                        <a:t>Kto sprawuje?</a:t>
                      </a:r>
                      <a:endParaRPr lang="pl-PL" sz="1400" b="0" dirty="0">
                        <a:solidFill>
                          <a:schemeClr val="tx2"/>
                        </a:solidFill>
                      </a:endParaRPr>
                    </a:p>
                  </a:txBody>
                  <a:tcPr/>
                </a:tc>
                <a:tc>
                  <a:txBody>
                    <a:bodyPr/>
                    <a:lstStyle/>
                    <a:p>
                      <a:pPr algn="ctr"/>
                      <a:endParaRPr lang="pl-PL" b="0" dirty="0">
                        <a:solidFill>
                          <a:schemeClr val="tx2"/>
                        </a:solidFill>
                      </a:endParaRPr>
                    </a:p>
                  </a:txBody>
                  <a:tcPr/>
                </a:tc>
              </a:tr>
              <a:tr h="371229">
                <a:tc>
                  <a:txBody>
                    <a:bodyPr/>
                    <a:lstStyle/>
                    <a:p>
                      <a:pPr algn="ctr"/>
                      <a:r>
                        <a:rPr lang="pl-PL" sz="1400" b="0" dirty="0" smtClean="0">
                          <a:solidFill>
                            <a:schemeClr val="tx2"/>
                          </a:solidFill>
                        </a:rPr>
                        <a:t>Cechy</a:t>
                      </a:r>
                      <a:endParaRPr lang="pl-PL" sz="1400" b="0" dirty="0">
                        <a:solidFill>
                          <a:schemeClr val="tx2"/>
                        </a:solidFill>
                      </a:endParaRPr>
                    </a:p>
                  </a:txBody>
                  <a:tcPr/>
                </a:tc>
                <a:tc>
                  <a:txBody>
                    <a:bodyPr/>
                    <a:lstStyle/>
                    <a:p>
                      <a:pPr algn="ctr"/>
                      <a:endParaRPr lang="pl-PL" b="0" dirty="0">
                        <a:solidFill>
                          <a:schemeClr val="tx2"/>
                        </a:solidFill>
                      </a:endParaRPr>
                    </a:p>
                  </a:txBody>
                  <a:tcPr/>
                </a:tc>
              </a:tr>
              <a:tr h="732136">
                <a:tc>
                  <a:txBody>
                    <a:bodyPr/>
                    <a:lstStyle/>
                    <a:p>
                      <a:pPr algn="ctr"/>
                      <a:r>
                        <a:rPr lang="pl-PL" sz="1400" b="0" dirty="0" smtClean="0">
                          <a:solidFill>
                            <a:schemeClr val="tx2"/>
                          </a:solidFill>
                        </a:rPr>
                        <a:t>Kontrola pozostałych władz</a:t>
                      </a:r>
                      <a:endParaRPr lang="pl-PL" sz="1400" b="0" dirty="0">
                        <a:solidFill>
                          <a:schemeClr val="tx2"/>
                        </a:solidFill>
                      </a:endParaRPr>
                    </a:p>
                  </a:txBody>
                  <a:tcPr/>
                </a:tc>
                <a:tc>
                  <a:txBody>
                    <a:bodyPr/>
                    <a:lstStyle/>
                    <a:p>
                      <a:pPr algn="ctr"/>
                      <a:endParaRPr lang="pl-PL" b="0" dirty="0">
                        <a:solidFill>
                          <a:schemeClr val="tx2"/>
                        </a:solidFill>
                      </a:endParaRPr>
                    </a:p>
                  </a:txBody>
                  <a:tcPr/>
                </a:tc>
              </a:tr>
            </a:tbl>
          </a:graphicData>
        </a:graphic>
      </p:graphicFrame>
      <p:graphicFrame>
        <p:nvGraphicFramePr>
          <p:cNvPr id="6" name="Tabela 5"/>
          <p:cNvGraphicFramePr>
            <a:graphicFrameLocks noGrp="1"/>
          </p:cNvGraphicFramePr>
          <p:nvPr/>
        </p:nvGraphicFramePr>
        <p:xfrm>
          <a:off x="3491880" y="2329916"/>
          <a:ext cx="2736304" cy="2724553"/>
        </p:xfrm>
        <a:graphic>
          <a:graphicData uri="http://schemas.openxmlformats.org/drawingml/2006/table">
            <a:tbl>
              <a:tblPr firstRow="1" bandRow="1">
                <a:tableStyleId>{5C22544A-7EE6-4342-B048-85BDC9FD1C3A}</a:tableStyleId>
              </a:tblPr>
              <a:tblGrid>
                <a:gridCol w="1209064"/>
                <a:gridCol w="1527240"/>
              </a:tblGrid>
              <a:tr h="946560">
                <a:tc>
                  <a:txBody>
                    <a:bodyPr/>
                    <a:lstStyle/>
                    <a:p>
                      <a:pPr algn="ctr"/>
                      <a:endParaRPr lang="pl-PL" dirty="0">
                        <a:solidFill>
                          <a:srgbClr val="FFC000"/>
                        </a:solidFill>
                      </a:endParaRPr>
                    </a:p>
                  </a:txBody>
                  <a:tcPr/>
                </a:tc>
                <a:tc>
                  <a:txBody>
                    <a:bodyPr/>
                    <a:lstStyle/>
                    <a:p>
                      <a:pPr algn="ctr"/>
                      <a:r>
                        <a:rPr lang="pl-PL" sz="1400" dirty="0" smtClean="0">
                          <a:solidFill>
                            <a:srgbClr val="C00000"/>
                          </a:solidFill>
                        </a:rPr>
                        <a:t>WŁADZA WYKONAWCZA</a:t>
                      </a:r>
                      <a:endParaRPr lang="pl-PL" sz="1400" dirty="0">
                        <a:solidFill>
                          <a:srgbClr val="C00000"/>
                        </a:solidFill>
                      </a:endParaRPr>
                    </a:p>
                  </a:txBody>
                  <a:tcPr/>
                </a:tc>
              </a:tr>
              <a:tr h="662591">
                <a:tc>
                  <a:txBody>
                    <a:bodyPr/>
                    <a:lstStyle/>
                    <a:p>
                      <a:pPr algn="ctr"/>
                      <a:r>
                        <a:rPr lang="pl-PL" sz="1400" b="0" dirty="0" smtClean="0">
                          <a:solidFill>
                            <a:schemeClr val="tx2"/>
                          </a:solidFill>
                        </a:rPr>
                        <a:t>Kto sprawuje?</a:t>
                      </a:r>
                      <a:endParaRPr lang="pl-PL" sz="1400" b="0" dirty="0">
                        <a:solidFill>
                          <a:schemeClr val="tx2"/>
                        </a:solidFill>
                      </a:endParaRPr>
                    </a:p>
                  </a:txBody>
                  <a:tcPr/>
                </a:tc>
                <a:tc>
                  <a:txBody>
                    <a:bodyPr/>
                    <a:lstStyle/>
                    <a:p>
                      <a:pPr algn="ctr"/>
                      <a:endParaRPr lang="pl-PL" b="0" dirty="0">
                        <a:solidFill>
                          <a:schemeClr val="tx2"/>
                        </a:solidFill>
                      </a:endParaRPr>
                    </a:p>
                  </a:txBody>
                  <a:tcPr/>
                </a:tc>
              </a:tr>
              <a:tr h="383882">
                <a:tc>
                  <a:txBody>
                    <a:bodyPr/>
                    <a:lstStyle/>
                    <a:p>
                      <a:pPr algn="ctr"/>
                      <a:r>
                        <a:rPr lang="pl-PL" sz="1400" b="0" dirty="0" smtClean="0">
                          <a:solidFill>
                            <a:schemeClr val="tx2"/>
                          </a:solidFill>
                        </a:rPr>
                        <a:t>Cechy</a:t>
                      </a:r>
                      <a:endParaRPr lang="pl-PL" sz="1400" b="0" dirty="0">
                        <a:solidFill>
                          <a:schemeClr val="tx2"/>
                        </a:solidFill>
                      </a:endParaRPr>
                    </a:p>
                  </a:txBody>
                  <a:tcPr/>
                </a:tc>
                <a:tc>
                  <a:txBody>
                    <a:bodyPr/>
                    <a:lstStyle/>
                    <a:p>
                      <a:pPr algn="ctr"/>
                      <a:endParaRPr lang="pl-PL" b="0">
                        <a:solidFill>
                          <a:schemeClr val="tx2"/>
                        </a:solidFill>
                      </a:endParaRPr>
                    </a:p>
                  </a:txBody>
                  <a:tcPr/>
                </a:tc>
              </a:tr>
              <a:tr h="712556">
                <a:tc>
                  <a:txBody>
                    <a:bodyPr/>
                    <a:lstStyle/>
                    <a:p>
                      <a:pPr algn="ctr"/>
                      <a:r>
                        <a:rPr lang="pl-PL" sz="1400" b="0" dirty="0" smtClean="0">
                          <a:solidFill>
                            <a:schemeClr val="tx2"/>
                          </a:solidFill>
                        </a:rPr>
                        <a:t>Kontrola pozostałych władz</a:t>
                      </a:r>
                      <a:endParaRPr lang="pl-PL" sz="1400" b="0" dirty="0">
                        <a:solidFill>
                          <a:schemeClr val="tx2"/>
                        </a:solidFill>
                      </a:endParaRPr>
                    </a:p>
                  </a:txBody>
                  <a:tcPr/>
                </a:tc>
                <a:tc>
                  <a:txBody>
                    <a:bodyPr/>
                    <a:lstStyle/>
                    <a:p>
                      <a:pPr algn="ctr"/>
                      <a:endParaRPr lang="pl-PL" b="0" dirty="0">
                        <a:solidFill>
                          <a:schemeClr val="tx2"/>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Sprawdzenie</a:t>
            </a:r>
            <a:endParaRPr lang="pl-PL" sz="3500" b="1" i="1" dirty="0">
              <a:solidFill>
                <a:srgbClr val="0070C0"/>
              </a:solidFill>
            </a:endParaRPr>
          </a:p>
        </p:txBody>
      </p:sp>
      <p:sp>
        <p:nvSpPr>
          <p:cNvPr id="3" name="Symbol zastępczy zawartości 2"/>
          <p:cNvSpPr>
            <a:spLocks noGrp="1"/>
          </p:cNvSpPr>
          <p:nvPr>
            <p:ph idx="1"/>
          </p:nvPr>
        </p:nvSpPr>
        <p:spPr>
          <a:xfrm>
            <a:off x="457200" y="1600200"/>
            <a:ext cx="8229600" cy="4925144"/>
          </a:xfrm>
          <a:solidFill>
            <a:schemeClr val="accent3">
              <a:lumMod val="20000"/>
              <a:lumOff val="80000"/>
            </a:schemeClr>
          </a:solidFill>
        </p:spPr>
        <p:txBody>
          <a:bodyPr>
            <a:normAutofit/>
          </a:bodyPr>
          <a:lstStyle/>
          <a:p>
            <a:r>
              <a:rPr lang="pl-PL" sz="2200" b="1" dirty="0" smtClean="0">
                <a:solidFill>
                  <a:srgbClr val="00B050"/>
                </a:solidFill>
              </a:rPr>
              <a:t>dostarcza wiedzy na temat efektywności pracy prowadzącego zajęcia,</a:t>
            </a:r>
          </a:p>
          <a:p>
            <a:r>
              <a:rPr lang="pl-PL" sz="2200" b="1" dirty="0" smtClean="0">
                <a:solidFill>
                  <a:srgbClr val="00B050"/>
                </a:solidFill>
              </a:rPr>
              <a:t>informuje o tym, co sprawia uczestnikom najwięcej problemów,</a:t>
            </a:r>
          </a:p>
          <a:p>
            <a:r>
              <a:rPr lang="pl-PL" sz="2200" b="1" dirty="0" smtClean="0">
                <a:solidFill>
                  <a:srgbClr val="00B050"/>
                </a:solidFill>
              </a:rPr>
              <a:t>pozwala na ugruntowanie zdobytej podczas zajęć wiedzy, a także świadomości tej wiedzy;</a:t>
            </a:r>
          </a:p>
          <a:p>
            <a:endParaRPr lang="pl-PL" sz="2200" b="1" dirty="0" smtClean="0">
              <a:solidFill>
                <a:srgbClr val="00B050"/>
              </a:solidFill>
            </a:endParaRPr>
          </a:p>
          <a:p>
            <a:pPr algn="just"/>
            <a:r>
              <a:rPr lang="pl-PL" sz="2200" dirty="0" smtClean="0">
                <a:solidFill>
                  <a:srgbClr val="00B050"/>
                </a:solidFill>
              </a:rPr>
              <a:t>Sprawdzenia można dokonać w oparciu o rozbudowany wachlarz metod: układając </a:t>
            </a:r>
            <a:r>
              <a:rPr lang="pl-PL" sz="2200" b="1" dirty="0" smtClean="0">
                <a:solidFill>
                  <a:srgbClr val="00B050"/>
                </a:solidFill>
              </a:rPr>
              <a:t>krzyżówkę</a:t>
            </a:r>
            <a:r>
              <a:rPr lang="pl-PL" sz="2200" dirty="0" smtClean="0">
                <a:solidFill>
                  <a:srgbClr val="00B050"/>
                </a:solidFill>
              </a:rPr>
              <a:t> z hasłami z zajęć, przygotowując </a:t>
            </a:r>
            <a:r>
              <a:rPr lang="pl-PL" sz="2200" b="1" dirty="0" smtClean="0">
                <a:solidFill>
                  <a:srgbClr val="00B050"/>
                </a:solidFill>
              </a:rPr>
              <a:t>quiz</a:t>
            </a:r>
            <a:r>
              <a:rPr lang="pl-PL" sz="2200" dirty="0" smtClean="0">
                <a:solidFill>
                  <a:srgbClr val="00B050"/>
                </a:solidFill>
              </a:rPr>
              <a:t>, zadając zestaw </a:t>
            </a:r>
            <a:r>
              <a:rPr lang="pl-PL" sz="2200" b="1" dirty="0" smtClean="0">
                <a:solidFill>
                  <a:srgbClr val="00B050"/>
                </a:solidFill>
              </a:rPr>
              <a:t>szybkich pytań </a:t>
            </a:r>
            <a:r>
              <a:rPr lang="pl-PL" sz="2200" dirty="0" smtClean="0">
                <a:solidFill>
                  <a:srgbClr val="00B050"/>
                </a:solidFill>
              </a:rPr>
              <a:t>sprawdzających, odgrywając po raz kolejny </a:t>
            </a:r>
            <a:r>
              <a:rPr lang="pl-PL" sz="2200" b="1" dirty="0" smtClean="0">
                <a:solidFill>
                  <a:srgbClr val="00B050"/>
                </a:solidFill>
              </a:rPr>
              <a:t>scenkę</a:t>
            </a:r>
            <a:r>
              <a:rPr lang="pl-PL" sz="2200" dirty="0" smtClean="0">
                <a:solidFill>
                  <a:srgbClr val="00B050"/>
                </a:solidFill>
              </a:rPr>
              <a:t>, rozwiązując wspólnie </a:t>
            </a:r>
            <a:r>
              <a:rPr lang="pl-PL" sz="2200" b="1" dirty="0" smtClean="0">
                <a:solidFill>
                  <a:srgbClr val="00B050"/>
                </a:solidFill>
              </a:rPr>
              <a:t>kazus</a:t>
            </a:r>
            <a:r>
              <a:rPr lang="pl-PL" sz="2200" dirty="0" smtClean="0">
                <a:solidFill>
                  <a:srgbClr val="00B050"/>
                </a:solidFill>
              </a:rPr>
              <a:t>, </a:t>
            </a:r>
            <a:r>
              <a:rPr lang="pl-PL" sz="2200" b="1" dirty="0" smtClean="0">
                <a:solidFill>
                  <a:srgbClr val="00B050"/>
                </a:solidFill>
              </a:rPr>
              <a:t>itp</a:t>
            </a:r>
            <a:r>
              <a:rPr lang="pl-PL" sz="2200" dirty="0" smtClean="0">
                <a:solidFill>
                  <a:srgbClr val="00B05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Gdzie szukać informacji o prawie?</a:t>
            </a:r>
            <a:endParaRPr lang="pl-PL" sz="3000" b="1" dirty="0">
              <a:solidFill>
                <a:schemeClr val="bg1"/>
              </a:solidFill>
            </a:endParaRPr>
          </a:p>
        </p:txBody>
      </p:sp>
      <p:sp>
        <p:nvSpPr>
          <p:cNvPr id="3" name="Symbol zastępczy zawartości 2"/>
          <p:cNvSpPr>
            <a:spLocks noGrp="1"/>
          </p:cNvSpPr>
          <p:nvPr>
            <p:ph idx="1"/>
          </p:nvPr>
        </p:nvSpPr>
        <p:spPr/>
        <p:txBody>
          <a:bodyPr/>
          <a:lstStyle/>
          <a:p>
            <a:pPr marL="514350" indent="-514350">
              <a:buNone/>
            </a:pPr>
            <a:r>
              <a:rPr lang="pl-PL" sz="2400" b="1" dirty="0" smtClean="0">
                <a:solidFill>
                  <a:schemeClr val="tx2"/>
                </a:solidFill>
              </a:rPr>
              <a:t>Poszukiwanie „po omacku”…</a:t>
            </a:r>
          </a:p>
          <a:p>
            <a:pPr marL="514350" indent="-514350">
              <a:buAutoNum type="arabicPeriod"/>
            </a:pPr>
            <a:endParaRPr lang="pl-PL" b="1" dirty="0" smtClean="0">
              <a:solidFill>
                <a:schemeClr val="tx2"/>
              </a:solidFill>
            </a:endParaRPr>
          </a:p>
          <a:p>
            <a:pPr marL="3143250" lvl="6" indent="-514350">
              <a:buNone/>
            </a:pPr>
            <a:r>
              <a:rPr lang="pl-PL" b="1" dirty="0" smtClean="0">
                <a:solidFill>
                  <a:schemeClr val="tx2"/>
                </a:solidFill>
              </a:rPr>
              <a:t>	</a:t>
            </a:r>
          </a:p>
          <a:p>
            <a:pPr marL="514350" indent="-514350">
              <a:buAutoNum type="arabicPeriod"/>
            </a:pPr>
            <a:endParaRPr lang="pl-PL" b="1" dirty="0" smtClean="0">
              <a:solidFill>
                <a:schemeClr val="tx2"/>
              </a:solidFill>
            </a:endParaRPr>
          </a:p>
          <a:p>
            <a:pPr marL="514350" indent="-514350">
              <a:buAutoNum type="arabicPeriod"/>
            </a:pPr>
            <a:endParaRPr lang="pl-PL" b="1" dirty="0" smtClean="0">
              <a:solidFill>
                <a:schemeClr val="tx2"/>
              </a:solidFill>
            </a:endParaRPr>
          </a:p>
          <a:p>
            <a:pPr>
              <a:buNone/>
            </a:pPr>
            <a:endParaRPr lang="pl-PL" dirty="0" smtClean="0"/>
          </a:p>
          <a:p>
            <a:pPr>
              <a:buNone/>
            </a:pPr>
            <a:endParaRPr lang="pl-PL" dirty="0"/>
          </a:p>
        </p:txBody>
      </p:sp>
      <p:pic>
        <p:nvPicPr>
          <p:cNvPr id="16388" name="Picture 4"/>
          <p:cNvPicPr>
            <a:picLocks noChangeAspect="1" noChangeArrowheads="1"/>
          </p:cNvPicPr>
          <p:nvPr/>
        </p:nvPicPr>
        <p:blipFill>
          <a:blip r:embed="rId3" cstate="print"/>
          <a:srcRect/>
          <a:stretch>
            <a:fillRect/>
          </a:stretch>
        </p:blipFill>
        <p:spPr bwMode="auto">
          <a:xfrm>
            <a:off x="827584" y="2708920"/>
            <a:ext cx="2488801" cy="1656184"/>
          </a:xfrm>
          <a:prstGeom prst="rect">
            <a:avLst/>
          </a:prstGeom>
          <a:noFill/>
          <a:ln w="9525">
            <a:noFill/>
            <a:miter lim="800000"/>
            <a:headEnd/>
            <a:tailEnd/>
          </a:ln>
        </p:spPr>
      </p:pic>
      <p:pic>
        <p:nvPicPr>
          <p:cNvPr id="16390" name="Picture 6"/>
          <p:cNvPicPr>
            <a:picLocks noChangeAspect="1" noChangeArrowheads="1"/>
          </p:cNvPicPr>
          <p:nvPr/>
        </p:nvPicPr>
        <p:blipFill>
          <a:blip r:embed="rId4" cstate="print"/>
          <a:srcRect/>
          <a:stretch>
            <a:fillRect/>
          </a:stretch>
        </p:blipFill>
        <p:spPr bwMode="auto">
          <a:xfrm>
            <a:off x="4788024" y="2636912"/>
            <a:ext cx="2619375" cy="1743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Gdzie szukać informacji o prawie?</a:t>
            </a:r>
            <a:endParaRPr lang="pl-PL" sz="3000" dirty="0"/>
          </a:p>
        </p:txBody>
      </p:sp>
      <p:sp>
        <p:nvSpPr>
          <p:cNvPr id="3" name="Symbol zastępczy zawartości 2"/>
          <p:cNvSpPr>
            <a:spLocks noGrp="1"/>
          </p:cNvSpPr>
          <p:nvPr>
            <p:ph idx="1"/>
          </p:nvPr>
        </p:nvSpPr>
        <p:spPr>
          <a:xfrm>
            <a:off x="179512" y="1600200"/>
            <a:ext cx="8784976" cy="4997152"/>
          </a:xfrm>
        </p:spPr>
        <p:txBody>
          <a:bodyPr>
            <a:normAutofit/>
          </a:bodyPr>
          <a:lstStyle/>
          <a:p>
            <a:pPr>
              <a:buNone/>
            </a:pPr>
            <a:r>
              <a:rPr lang="pl-PL" sz="2400" b="1" dirty="0" smtClean="0">
                <a:solidFill>
                  <a:schemeClr val="tx2"/>
                </a:solidFill>
              </a:rPr>
              <a:t>Korzystanie ze źródeł… m.in.</a:t>
            </a:r>
          </a:p>
          <a:p>
            <a:pPr>
              <a:buNone/>
            </a:pPr>
            <a:endParaRPr lang="pl-PL" sz="1200" b="1" dirty="0" smtClean="0">
              <a:solidFill>
                <a:schemeClr val="tx2"/>
              </a:solidFill>
            </a:endParaRPr>
          </a:p>
          <a:p>
            <a:pPr>
              <a:buFont typeface="Wingdings" pitchFamily="2" charset="2"/>
              <a:buChar char="Ø"/>
            </a:pPr>
            <a:r>
              <a:rPr lang="pl-PL" sz="2000" b="1" dirty="0" smtClean="0">
                <a:solidFill>
                  <a:srgbClr val="C00000"/>
                </a:solidFill>
              </a:rPr>
              <a:t> </a:t>
            </a:r>
            <a:r>
              <a:rPr lang="pl-PL" sz="2000" b="1" dirty="0" err="1" smtClean="0">
                <a:solidFill>
                  <a:srgbClr val="C00000"/>
                </a:solidFill>
              </a:rPr>
              <a:t>www.sejmmometr.pl</a:t>
            </a:r>
            <a:endParaRPr lang="pl-PL" sz="2000" b="1" dirty="0" smtClean="0">
              <a:solidFill>
                <a:srgbClr val="C00000"/>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r>
              <a:rPr lang="pl-PL" sz="2000" b="1" dirty="0" err="1" smtClean="0">
                <a:solidFill>
                  <a:srgbClr val="C00000"/>
                </a:solidFill>
              </a:rPr>
              <a:t>www.isap.sejm.gov.pl</a:t>
            </a:r>
            <a:endParaRPr lang="pl-PL" sz="2000" b="1" dirty="0" smtClean="0">
              <a:solidFill>
                <a:srgbClr val="C00000"/>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r>
              <a:rPr lang="pl-PL" sz="2000" b="1" dirty="0" err="1" smtClean="0">
                <a:solidFill>
                  <a:srgbClr val="C00000"/>
                </a:solidFill>
              </a:rPr>
              <a:t>www.eur-lex.europa.eu</a:t>
            </a:r>
            <a:r>
              <a:rPr lang="pl-PL" sz="2000" b="1" dirty="0" smtClean="0">
                <a:solidFill>
                  <a:srgbClr val="C00000"/>
                </a:solidFill>
              </a:rPr>
              <a:t>/</a:t>
            </a:r>
            <a:r>
              <a:rPr lang="pl-PL" sz="2000" b="1" dirty="0" err="1" smtClean="0">
                <a:solidFill>
                  <a:srgbClr val="C00000"/>
                </a:solidFill>
              </a:rPr>
              <a:t>pl</a:t>
            </a:r>
            <a:r>
              <a:rPr lang="pl-PL" sz="2000" b="1" dirty="0" smtClean="0">
                <a:solidFill>
                  <a:srgbClr val="C00000"/>
                </a:solidFill>
              </a:rPr>
              <a:t>/</a:t>
            </a:r>
            <a:r>
              <a:rPr lang="pl-PL" sz="2000" b="1" dirty="0" err="1" smtClean="0">
                <a:solidFill>
                  <a:srgbClr val="C00000"/>
                </a:solidFill>
              </a:rPr>
              <a:t>index.ht</a:t>
            </a:r>
            <a:r>
              <a:rPr lang="pl-PL" sz="2400" b="1" dirty="0" err="1" smtClean="0">
                <a:solidFill>
                  <a:srgbClr val="C00000"/>
                </a:solidFill>
              </a:rPr>
              <a:t>m</a:t>
            </a:r>
            <a:endParaRPr lang="pl-PL" sz="2400" b="1" dirty="0" smtClean="0">
              <a:solidFill>
                <a:srgbClr val="C00000"/>
              </a:solidFill>
            </a:endParaRPr>
          </a:p>
          <a:p>
            <a:pPr>
              <a:buNone/>
            </a:pPr>
            <a:endParaRPr lang="pl-PL" sz="2000" b="1" dirty="0" smtClean="0">
              <a:solidFill>
                <a:schemeClr val="tx2"/>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endParaRPr lang="pl-PL" sz="2000" b="1" dirty="0" smtClean="0">
              <a:solidFill>
                <a:schemeClr val="tx2"/>
              </a:solidFill>
            </a:endParaRPr>
          </a:p>
          <a:p>
            <a:pPr>
              <a:buFont typeface="Wingdings" pitchFamily="2" charset="2"/>
              <a:buChar char="Ø"/>
            </a:pPr>
            <a:r>
              <a:rPr lang="pl-PL" sz="2000" b="1" dirty="0" smtClean="0">
                <a:solidFill>
                  <a:srgbClr val="C00000"/>
                </a:solidFill>
              </a:rPr>
              <a:t>http://www.bydgoszcz.so.gov.pl/</a:t>
            </a:r>
          </a:p>
        </p:txBody>
      </p:sp>
      <p:pic>
        <p:nvPicPr>
          <p:cNvPr id="4" name="Picture 7"/>
          <p:cNvPicPr>
            <a:picLocks noChangeAspect="1" noChangeArrowheads="1"/>
          </p:cNvPicPr>
          <p:nvPr/>
        </p:nvPicPr>
        <p:blipFill>
          <a:blip r:embed="rId3" cstate="print"/>
          <a:srcRect/>
          <a:stretch>
            <a:fillRect/>
          </a:stretch>
        </p:blipFill>
        <p:spPr bwMode="auto">
          <a:xfrm>
            <a:off x="4211960" y="1844824"/>
            <a:ext cx="2083582" cy="1177677"/>
          </a:xfrm>
          <a:prstGeom prst="rect">
            <a:avLst/>
          </a:prstGeom>
          <a:noFill/>
          <a:ln w="9525">
            <a:noFill/>
            <a:miter lim="800000"/>
            <a:headEnd/>
            <a:tailEnd/>
          </a:ln>
        </p:spPr>
      </p:pic>
      <p:pic>
        <p:nvPicPr>
          <p:cNvPr id="17410" name="Picture 2"/>
          <p:cNvPicPr>
            <a:picLocks noChangeAspect="1" noChangeArrowheads="1"/>
          </p:cNvPicPr>
          <p:nvPr/>
        </p:nvPicPr>
        <p:blipFill>
          <a:blip r:embed="rId4" cstate="print"/>
          <a:srcRect/>
          <a:stretch>
            <a:fillRect/>
          </a:stretch>
        </p:blipFill>
        <p:spPr bwMode="auto">
          <a:xfrm>
            <a:off x="5148064" y="3284984"/>
            <a:ext cx="2095500" cy="571500"/>
          </a:xfrm>
          <a:prstGeom prst="rect">
            <a:avLst/>
          </a:prstGeom>
          <a:noFill/>
          <a:ln w="9525">
            <a:noFill/>
            <a:miter lim="800000"/>
            <a:headEnd/>
            <a:tailEnd/>
          </a:ln>
        </p:spPr>
      </p:pic>
      <p:pic>
        <p:nvPicPr>
          <p:cNvPr id="17411" name="Picture 3"/>
          <p:cNvPicPr>
            <a:picLocks noChangeAspect="1" noChangeArrowheads="1"/>
          </p:cNvPicPr>
          <p:nvPr/>
        </p:nvPicPr>
        <p:blipFill>
          <a:blip r:embed="rId5" cstate="print"/>
          <a:srcRect/>
          <a:stretch>
            <a:fillRect/>
          </a:stretch>
        </p:blipFill>
        <p:spPr bwMode="auto">
          <a:xfrm>
            <a:off x="611560" y="5085184"/>
            <a:ext cx="2171700" cy="495300"/>
          </a:xfrm>
          <a:prstGeom prst="rect">
            <a:avLst/>
          </a:prstGeom>
          <a:noFill/>
          <a:ln w="9525">
            <a:noFill/>
            <a:miter lim="800000"/>
            <a:headEnd/>
            <a:tailEnd/>
          </a:ln>
        </p:spPr>
      </p:pic>
      <p:pic>
        <p:nvPicPr>
          <p:cNvPr id="17412" name="Picture 4"/>
          <p:cNvPicPr>
            <a:picLocks noChangeAspect="1" noChangeArrowheads="1"/>
          </p:cNvPicPr>
          <p:nvPr/>
        </p:nvPicPr>
        <p:blipFill>
          <a:blip r:embed="rId6" cstate="print"/>
          <a:srcRect/>
          <a:stretch>
            <a:fillRect/>
          </a:stretch>
        </p:blipFill>
        <p:spPr bwMode="auto">
          <a:xfrm>
            <a:off x="7524328" y="3717032"/>
            <a:ext cx="1469345" cy="2168277"/>
          </a:xfrm>
          <a:prstGeom prst="rect">
            <a:avLst/>
          </a:prstGeom>
          <a:noFill/>
          <a:ln w="9525">
            <a:noFill/>
            <a:miter lim="800000"/>
            <a:headEnd/>
            <a:tailEnd/>
          </a:ln>
        </p:spPr>
      </p:pic>
      <p:pic>
        <p:nvPicPr>
          <p:cNvPr id="8" name="Picture 3"/>
          <p:cNvPicPr>
            <a:picLocks noChangeAspect="1" noChangeArrowheads="1"/>
          </p:cNvPicPr>
          <p:nvPr/>
        </p:nvPicPr>
        <p:blipFill>
          <a:blip r:embed="rId7" cstate="print"/>
          <a:srcRect/>
          <a:stretch>
            <a:fillRect/>
          </a:stretch>
        </p:blipFill>
        <p:spPr bwMode="auto">
          <a:xfrm>
            <a:off x="4716016" y="4365104"/>
            <a:ext cx="1385082" cy="1967111"/>
          </a:xfrm>
          <a:prstGeom prst="rect">
            <a:avLst/>
          </a:prstGeom>
          <a:noFill/>
          <a:ln w="9525">
            <a:noFill/>
            <a:miter lim="800000"/>
            <a:headEnd/>
            <a:tailEnd/>
          </a:ln>
        </p:spPr>
      </p:pic>
      <p:pic>
        <p:nvPicPr>
          <p:cNvPr id="9" name="Picture 2"/>
          <p:cNvPicPr>
            <a:picLocks noChangeAspect="1" noChangeArrowheads="1"/>
          </p:cNvPicPr>
          <p:nvPr/>
        </p:nvPicPr>
        <p:blipFill>
          <a:blip r:embed="rId8" cstate="print"/>
          <a:srcRect/>
          <a:stretch>
            <a:fillRect/>
          </a:stretch>
        </p:blipFill>
        <p:spPr bwMode="auto">
          <a:xfrm>
            <a:off x="5508104" y="4725144"/>
            <a:ext cx="1278164" cy="1805407"/>
          </a:xfrm>
          <a:prstGeom prst="rect">
            <a:avLst/>
          </a:prstGeom>
          <a:noFill/>
          <a:ln w="9525">
            <a:noFill/>
            <a:miter lim="800000"/>
            <a:headEnd/>
            <a:tailEnd/>
          </a:ln>
        </p:spPr>
      </p:pic>
      <p:pic>
        <p:nvPicPr>
          <p:cNvPr id="10" name="Picture 4"/>
          <p:cNvPicPr>
            <a:picLocks noChangeAspect="1" noChangeArrowheads="1"/>
          </p:cNvPicPr>
          <p:nvPr/>
        </p:nvPicPr>
        <p:blipFill>
          <a:blip r:embed="rId9" cstate="print"/>
          <a:srcRect/>
          <a:stretch>
            <a:fillRect/>
          </a:stretch>
        </p:blipFill>
        <p:spPr bwMode="auto">
          <a:xfrm>
            <a:off x="6228184" y="5025380"/>
            <a:ext cx="1203753" cy="1715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4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4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4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Przekazywanie wiedzy o prawie</a:t>
            </a:r>
            <a:endParaRPr lang="pl-PL" sz="3000" b="1" dirty="0">
              <a:solidFill>
                <a:schemeClr val="bg1"/>
              </a:solidFill>
            </a:endParaRPr>
          </a:p>
        </p:txBody>
      </p:sp>
      <p:sp>
        <p:nvSpPr>
          <p:cNvPr id="3" name="Symbol zastępczy zawartości 2"/>
          <p:cNvSpPr>
            <a:spLocks noGrp="1"/>
          </p:cNvSpPr>
          <p:nvPr>
            <p:ph idx="1"/>
          </p:nvPr>
        </p:nvSpPr>
        <p:spPr/>
        <p:txBody>
          <a:bodyPr>
            <a:normAutofit/>
          </a:bodyPr>
          <a:lstStyle/>
          <a:p>
            <a:pPr algn="ctr">
              <a:buNone/>
            </a:pPr>
            <a:endParaRPr lang="pl-PL" dirty="0" smtClean="0"/>
          </a:p>
          <a:p>
            <a:pPr algn="ctr">
              <a:buNone/>
            </a:pPr>
            <a:endParaRPr lang="pl-PL" b="1" i="1" dirty="0" smtClean="0">
              <a:solidFill>
                <a:schemeClr val="tx2"/>
              </a:solidFill>
            </a:endParaRPr>
          </a:p>
          <a:p>
            <a:pPr algn="ctr">
              <a:buNone/>
            </a:pPr>
            <a:r>
              <a:rPr lang="pl-PL" b="1" i="1" dirty="0" smtClean="0">
                <a:solidFill>
                  <a:schemeClr val="tx2"/>
                </a:solidFill>
              </a:rPr>
              <a:t>„Usłyszałem i zapomniałem,</a:t>
            </a:r>
          </a:p>
          <a:p>
            <a:pPr algn="ctr">
              <a:buNone/>
            </a:pPr>
            <a:r>
              <a:rPr lang="pl-PL" b="1" i="1" dirty="0" smtClean="0">
                <a:solidFill>
                  <a:schemeClr val="tx2"/>
                </a:solidFill>
              </a:rPr>
              <a:t>zobaczyłem i zapamiętałem,</a:t>
            </a:r>
          </a:p>
          <a:p>
            <a:pPr algn="ctr">
              <a:buNone/>
            </a:pPr>
            <a:r>
              <a:rPr lang="pl-PL" b="1" i="1" dirty="0" smtClean="0">
                <a:solidFill>
                  <a:schemeClr val="tx2"/>
                </a:solidFill>
              </a:rPr>
              <a:t>zrobiłem – zrozumiałem i poznałem.”</a:t>
            </a:r>
            <a:br>
              <a:rPr lang="pl-PL" b="1" i="1" dirty="0" smtClean="0">
                <a:solidFill>
                  <a:schemeClr val="tx2"/>
                </a:solidFill>
              </a:rPr>
            </a:br>
            <a:r>
              <a:rPr lang="pl-PL" b="1" dirty="0" smtClean="0"/>
              <a:t>                              </a:t>
            </a:r>
          </a:p>
          <a:p>
            <a:pPr algn="ctr">
              <a:buNone/>
            </a:pPr>
            <a:r>
              <a:rPr lang="pl-PL" b="1" dirty="0" smtClean="0"/>
              <a:t>					</a:t>
            </a:r>
            <a:r>
              <a:rPr lang="pl-PL" sz="2000" i="1" dirty="0" smtClean="0">
                <a:solidFill>
                  <a:schemeClr val="tx2"/>
                </a:solidFill>
              </a:rPr>
              <a:t>Konfucjusz (551-479 p.n.e.)</a:t>
            </a:r>
          </a:p>
          <a:p>
            <a:pPr algn="ctr">
              <a:buNone/>
            </a:pPr>
            <a:endParaRPr lang="pl-PL"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Gdzie szukać informacji o prawie?</a:t>
            </a:r>
            <a:endParaRPr lang="pl-PL" sz="3000" dirty="0"/>
          </a:p>
        </p:txBody>
      </p:sp>
      <p:sp>
        <p:nvSpPr>
          <p:cNvPr id="3" name="Symbol zastępczy zawartości 2"/>
          <p:cNvSpPr>
            <a:spLocks noGrp="1"/>
          </p:cNvSpPr>
          <p:nvPr>
            <p:ph idx="1"/>
          </p:nvPr>
        </p:nvSpPr>
        <p:spPr>
          <a:xfrm>
            <a:off x="457200" y="1600200"/>
            <a:ext cx="8229600" cy="4997152"/>
          </a:xfrm>
        </p:spPr>
        <p:txBody>
          <a:bodyPr/>
          <a:lstStyle/>
          <a:p>
            <a:pPr>
              <a:buNone/>
            </a:pPr>
            <a:r>
              <a:rPr lang="pl-PL" sz="2400" b="1" dirty="0" smtClean="0">
                <a:solidFill>
                  <a:schemeClr val="tx2"/>
                </a:solidFill>
              </a:rPr>
              <a:t>Korzystanie ze źródeł… m.in.</a:t>
            </a:r>
          </a:p>
          <a:p>
            <a:pPr>
              <a:buNone/>
            </a:pPr>
            <a:endParaRPr lang="pl-PL" sz="2400" b="1" dirty="0" smtClean="0">
              <a:solidFill>
                <a:schemeClr val="tx2"/>
              </a:solidFill>
            </a:endParaRPr>
          </a:p>
          <a:p>
            <a:pPr>
              <a:buFont typeface="Wingdings" pitchFamily="2" charset="2"/>
              <a:buChar char="Ø"/>
            </a:pPr>
            <a:r>
              <a:rPr lang="pl-PL" sz="2000" b="1" dirty="0" err="1" smtClean="0">
                <a:solidFill>
                  <a:srgbClr val="C00000"/>
                </a:solidFill>
              </a:rPr>
              <a:t>www.pokrzywdzeni.gov.pl</a:t>
            </a:r>
            <a:endParaRPr lang="pl-PL" sz="2000" b="1" dirty="0" smtClean="0">
              <a:solidFill>
                <a:srgbClr val="C00000"/>
              </a:solidFill>
            </a:endParaRPr>
          </a:p>
          <a:p>
            <a:pPr>
              <a:buNone/>
            </a:pPr>
            <a:endParaRPr lang="pl-PL" sz="1200" b="1" dirty="0" smtClean="0">
              <a:solidFill>
                <a:srgbClr val="C00000"/>
              </a:solidFill>
            </a:endParaRPr>
          </a:p>
          <a:p>
            <a:pPr>
              <a:buFont typeface="Wingdings" pitchFamily="2" charset="2"/>
              <a:buChar char="Ø"/>
            </a:pPr>
            <a:r>
              <a:rPr lang="pl-PL" sz="2000" b="1" dirty="0" err="1" smtClean="0">
                <a:solidFill>
                  <a:srgbClr val="C00000"/>
                </a:solidFill>
              </a:rPr>
              <a:t>www.ms.gov.pl</a:t>
            </a:r>
            <a:endParaRPr lang="pl-PL" sz="2000" b="1" dirty="0" smtClean="0">
              <a:solidFill>
                <a:srgbClr val="C00000"/>
              </a:solidFill>
            </a:endParaRPr>
          </a:p>
          <a:p>
            <a:pPr>
              <a:buNone/>
            </a:pPr>
            <a:endParaRPr lang="pl-PL" sz="1200" b="1" dirty="0" smtClean="0">
              <a:solidFill>
                <a:srgbClr val="C00000"/>
              </a:solidFill>
            </a:endParaRPr>
          </a:p>
          <a:p>
            <a:pPr>
              <a:buFont typeface="Wingdings" pitchFamily="2" charset="2"/>
              <a:buChar char="Ø"/>
            </a:pPr>
            <a:r>
              <a:rPr lang="pl-PL" sz="2000" b="1" dirty="0" err="1" smtClean="0">
                <a:solidFill>
                  <a:srgbClr val="C00000"/>
                </a:solidFill>
              </a:rPr>
              <a:t>www.brpd.gov.pl</a:t>
            </a:r>
            <a:endParaRPr lang="pl-PL" sz="2000" b="1" dirty="0" smtClean="0">
              <a:solidFill>
                <a:srgbClr val="C00000"/>
              </a:solidFill>
            </a:endParaRPr>
          </a:p>
          <a:p>
            <a:pPr>
              <a:buNone/>
            </a:pPr>
            <a:endParaRPr lang="pl-PL" sz="12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r>
              <a:rPr lang="pl-PL" sz="2000" b="1" dirty="0" err="1" smtClean="0">
                <a:solidFill>
                  <a:srgbClr val="C00000"/>
                </a:solidFill>
              </a:rPr>
              <a:t>www.prawoteka.pl</a:t>
            </a:r>
            <a:endParaRPr lang="pl-PL" sz="2000" b="1" dirty="0" smtClean="0">
              <a:solidFill>
                <a:srgbClr val="C00000"/>
              </a:solidFill>
            </a:endParaRPr>
          </a:p>
        </p:txBody>
      </p:sp>
      <p:pic>
        <p:nvPicPr>
          <p:cNvPr id="15362" name="Picture 2"/>
          <p:cNvPicPr>
            <a:picLocks noChangeAspect="1" noChangeArrowheads="1"/>
          </p:cNvPicPr>
          <p:nvPr/>
        </p:nvPicPr>
        <p:blipFill>
          <a:blip r:embed="rId3" cstate="print"/>
          <a:srcRect/>
          <a:stretch>
            <a:fillRect/>
          </a:stretch>
        </p:blipFill>
        <p:spPr bwMode="auto">
          <a:xfrm>
            <a:off x="4283968" y="1556792"/>
            <a:ext cx="1917576" cy="1378258"/>
          </a:xfrm>
          <a:prstGeom prst="rect">
            <a:avLst/>
          </a:prstGeom>
          <a:noFill/>
          <a:ln w="9525">
            <a:noFill/>
            <a:miter lim="800000"/>
            <a:headEnd/>
            <a:tailEnd/>
          </a:ln>
        </p:spPr>
      </p:pic>
      <p:pic>
        <p:nvPicPr>
          <p:cNvPr id="15363" name="Picture 3"/>
          <p:cNvPicPr>
            <a:picLocks noChangeAspect="1" noChangeArrowheads="1"/>
          </p:cNvPicPr>
          <p:nvPr/>
        </p:nvPicPr>
        <p:blipFill>
          <a:blip r:embed="rId4" cstate="print"/>
          <a:srcRect/>
          <a:stretch>
            <a:fillRect/>
          </a:stretch>
        </p:blipFill>
        <p:spPr bwMode="auto">
          <a:xfrm>
            <a:off x="4644008" y="3212976"/>
            <a:ext cx="3686175" cy="409575"/>
          </a:xfrm>
          <a:prstGeom prst="rect">
            <a:avLst/>
          </a:prstGeom>
          <a:noFill/>
          <a:ln w="9525">
            <a:noFill/>
            <a:miter lim="800000"/>
            <a:headEnd/>
            <a:tailEnd/>
          </a:ln>
        </p:spPr>
      </p:pic>
      <p:pic>
        <p:nvPicPr>
          <p:cNvPr id="15364" name="Picture 4"/>
          <p:cNvPicPr>
            <a:picLocks noChangeAspect="1" noChangeArrowheads="1"/>
          </p:cNvPicPr>
          <p:nvPr/>
        </p:nvPicPr>
        <p:blipFill>
          <a:blip r:embed="rId5" cstate="print"/>
          <a:srcRect/>
          <a:stretch>
            <a:fillRect/>
          </a:stretch>
        </p:blipFill>
        <p:spPr bwMode="auto">
          <a:xfrm>
            <a:off x="2915816" y="3861048"/>
            <a:ext cx="3501008" cy="437626"/>
          </a:xfrm>
          <a:prstGeom prst="rect">
            <a:avLst/>
          </a:prstGeom>
          <a:noFill/>
          <a:ln w="9525">
            <a:noFill/>
            <a:miter lim="800000"/>
            <a:headEnd/>
            <a:tailEnd/>
          </a:ln>
        </p:spPr>
      </p:pic>
      <p:pic>
        <p:nvPicPr>
          <p:cNvPr id="15365" name="Picture 5"/>
          <p:cNvPicPr>
            <a:picLocks noChangeAspect="1" noChangeArrowheads="1"/>
          </p:cNvPicPr>
          <p:nvPr/>
        </p:nvPicPr>
        <p:blipFill>
          <a:blip r:embed="rId6" cstate="print"/>
          <a:srcRect/>
          <a:stretch>
            <a:fillRect/>
          </a:stretch>
        </p:blipFill>
        <p:spPr bwMode="auto">
          <a:xfrm>
            <a:off x="6588224" y="3861048"/>
            <a:ext cx="1108348" cy="1598579"/>
          </a:xfrm>
          <a:prstGeom prst="rect">
            <a:avLst/>
          </a:prstGeom>
          <a:noFill/>
          <a:ln w="9525">
            <a:noFill/>
            <a:miter lim="800000"/>
            <a:headEnd/>
            <a:tailEnd/>
          </a:ln>
        </p:spPr>
      </p:pic>
      <p:pic>
        <p:nvPicPr>
          <p:cNvPr id="15366" name="Picture 6"/>
          <p:cNvPicPr>
            <a:picLocks noChangeAspect="1" noChangeArrowheads="1"/>
          </p:cNvPicPr>
          <p:nvPr/>
        </p:nvPicPr>
        <p:blipFill>
          <a:blip r:embed="rId7" cstate="print"/>
          <a:srcRect/>
          <a:stretch>
            <a:fillRect/>
          </a:stretch>
        </p:blipFill>
        <p:spPr bwMode="auto">
          <a:xfrm>
            <a:off x="899592" y="4509120"/>
            <a:ext cx="3139611" cy="664468"/>
          </a:xfrm>
          <a:prstGeom prst="rect">
            <a:avLst/>
          </a:prstGeom>
          <a:noFill/>
          <a:ln w="9525">
            <a:noFill/>
            <a:miter lim="800000"/>
            <a:headEnd/>
            <a:tailEnd/>
          </a:ln>
        </p:spPr>
      </p:pic>
      <p:pic>
        <p:nvPicPr>
          <p:cNvPr id="15367" name="Picture 7"/>
          <p:cNvPicPr>
            <a:picLocks noChangeAspect="1" noChangeArrowheads="1"/>
          </p:cNvPicPr>
          <p:nvPr/>
        </p:nvPicPr>
        <p:blipFill>
          <a:blip r:embed="rId8" cstate="print"/>
          <a:srcRect/>
          <a:stretch>
            <a:fillRect/>
          </a:stretch>
        </p:blipFill>
        <p:spPr bwMode="auto">
          <a:xfrm>
            <a:off x="3563888" y="5373216"/>
            <a:ext cx="2057400" cy="990600"/>
          </a:xfrm>
          <a:prstGeom prst="rect">
            <a:avLst/>
          </a:prstGeom>
          <a:noFill/>
          <a:ln w="9525">
            <a:noFill/>
            <a:miter lim="800000"/>
            <a:headEnd/>
            <a:tailEnd/>
          </a:ln>
        </p:spPr>
      </p:pic>
      <p:pic>
        <p:nvPicPr>
          <p:cNvPr id="15368" name="Picture 8"/>
          <p:cNvPicPr>
            <a:picLocks noChangeAspect="1" noChangeArrowheads="1"/>
          </p:cNvPicPr>
          <p:nvPr/>
        </p:nvPicPr>
        <p:blipFill>
          <a:blip r:embed="rId9" cstate="print"/>
          <a:srcRect/>
          <a:stretch>
            <a:fillRect/>
          </a:stretch>
        </p:blipFill>
        <p:spPr bwMode="auto">
          <a:xfrm>
            <a:off x="5796136" y="5805264"/>
            <a:ext cx="2338370" cy="82220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36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36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36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Gdzie szukać informacji o prawie?</a:t>
            </a:r>
            <a:endParaRPr lang="pl-PL" sz="3000" dirty="0"/>
          </a:p>
        </p:txBody>
      </p:sp>
      <p:sp>
        <p:nvSpPr>
          <p:cNvPr id="3" name="Symbol zastępczy zawartości 2"/>
          <p:cNvSpPr>
            <a:spLocks noGrp="1"/>
          </p:cNvSpPr>
          <p:nvPr>
            <p:ph idx="1"/>
          </p:nvPr>
        </p:nvSpPr>
        <p:spPr/>
        <p:txBody>
          <a:bodyPr>
            <a:normAutofit/>
          </a:bodyPr>
          <a:lstStyle/>
          <a:p>
            <a:pPr>
              <a:buNone/>
            </a:pPr>
            <a:r>
              <a:rPr lang="pl-PL" sz="2400" b="1" dirty="0" smtClean="0">
                <a:solidFill>
                  <a:schemeClr val="tx2"/>
                </a:solidFill>
              </a:rPr>
              <a:t>Korzystanie ze źródeł… m.in.</a:t>
            </a:r>
          </a:p>
          <a:p>
            <a:pPr>
              <a:buNone/>
            </a:pPr>
            <a:endParaRPr lang="pl-PL" sz="1200" b="1" dirty="0" smtClean="0">
              <a:solidFill>
                <a:schemeClr val="tx2"/>
              </a:solidFill>
            </a:endParaRPr>
          </a:p>
          <a:p>
            <a:pPr>
              <a:buFont typeface="Wingdings" pitchFamily="2" charset="2"/>
              <a:buChar char="Ø"/>
            </a:pPr>
            <a:r>
              <a:rPr lang="pl-PL" sz="2000" b="1" dirty="0" err="1" smtClean="0">
                <a:solidFill>
                  <a:srgbClr val="C00000"/>
                </a:solidFill>
              </a:rPr>
              <a:t>www.nbportal.pl</a:t>
            </a: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r>
              <a:rPr lang="pl-PL" sz="2000" b="1" dirty="0" err="1" smtClean="0">
                <a:solidFill>
                  <a:srgbClr val="C00000"/>
                </a:solidFill>
              </a:rPr>
              <a:t>www.prezydent.pl</a:t>
            </a:r>
            <a:r>
              <a:rPr lang="pl-PL" sz="2000" b="1" dirty="0" smtClean="0">
                <a:solidFill>
                  <a:srgbClr val="C00000"/>
                </a:solidFill>
              </a:rPr>
              <a:t>/</a:t>
            </a:r>
            <a:r>
              <a:rPr lang="pl-PL" sz="2000" b="1" dirty="0" err="1" smtClean="0">
                <a:solidFill>
                  <a:srgbClr val="C00000"/>
                </a:solidFill>
              </a:rPr>
              <a:t>dla-mlodych</a:t>
            </a:r>
            <a:r>
              <a:rPr lang="pl-PL" sz="2000" b="1" dirty="0" smtClean="0">
                <a:solidFill>
                  <a:srgbClr val="C00000"/>
                </a:solidFill>
              </a:rPr>
              <a:t>/wirtualna-akademia</a:t>
            </a: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endParaRPr lang="pl-PL" sz="2000" b="1" dirty="0" smtClean="0">
              <a:solidFill>
                <a:srgbClr val="C00000"/>
              </a:solidFill>
            </a:endParaRPr>
          </a:p>
          <a:p>
            <a:pPr>
              <a:buFont typeface="Wingdings" pitchFamily="2" charset="2"/>
              <a:buChar char="Ø"/>
            </a:pPr>
            <a:r>
              <a:rPr lang="pl-PL" sz="2000" b="1" dirty="0" err="1" smtClean="0">
                <a:solidFill>
                  <a:srgbClr val="C00000"/>
                </a:solidFill>
              </a:rPr>
              <a:t>www.europa.eu</a:t>
            </a:r>
            <a:r>
              <a:rPr lang="pl-PL" sz="2000" b="1" dirty="0" smtClean="0">
                <a:solidFill>
                  <a:srgbClr val="C00000"/>
                </a:solidFill>
              </a:rPr>
              <a:t>/</a:t>
            </a:r>
            <a:r>
              <a:rPr lang="pl-PL" sz="2000" b="1" dirty="0" err="1" smtClean="0">
                <a:solidFill>
                  <a:srgbClr val="C00000"/>
                </a:solidFill>
              </a:rPr>
              <a:t>index_pl</a:t>
            </a:r>
            <a:endParaRPr lang="pl-PL" sz="2000" b="1" dirty="0" smtClean="0">
              <a:solidFill>
                <a:srgbClr val="C00000"/>
              </a:solidFill>
            </a:endParaRPr>
          </a:p>
          <a:p>
            <a:pPr>
              <a:buFont typeface="Wingdings" pitchFamily="2" charset="2"/>
              <a:buChar char="Ø"/>
            </a:pPr>
            <a:endParaRPr lang="pl-PL" sz="2400" dirty="0" smtClean="0"/>
          </a:p>
          <a:p>
            <a:pPr>
              <a:buFont typeface="Wingdings" pitchFamily="2" charset="2"/>
              <a:buChar char="Ø"/>
            </a:pPr>
            <a:endParaRPr lang="pl-PL" sz="2400" dirty="0"/>
          </a:p>
        </p:txBody>
      </p:sp>
      <p:pic>
        <p:nvPicPr>
          <p:cNvPr id="16387" name="Picture 3"/>
          <p:cNvPicPr>
            <a:picLocks noChangeAspect="1" noChangeArrowheads="1"/>
          </p:cNvPicPr>
          <p:nvPr/>
        </p:nvPicPr>
        <p:blipFill>
          <a:blip r:embed="rId3" cstate="print"/>
          <a:srcRect/>
          <a:stretch>
            <a:fillRect/>
          </a:stretch>
        </p:blipFill>
        <p:spPr bwMode="auto">
          <a:xfrm>
            <a:off x="4427984" y="2348880"/>
            <a:ext cx="2286000" cy="1028700"/>
          </a:xfrm>
          <a:prstGeom prst="rect">
            <a:avLst/>
          </a:prstGeom>
          <a:noFill/>
          <a:ln w="9525">
            <a:noFill/>
            <a:miter lim="800000"/>
            <a:headEnd/>
            <a:tailEnd/>
          </a:ln>
        </p:spPr>
      </p:pic>
      <p:pic>
        <p:nvPicPr>
          <p:cNvPr id="16392" name="Picture 8"/>
          <p:cNvPicPr>
            <a:picLocks noChangeAspect="1" noChangeArrowheads="1"/>
          </p:cNvPicPr>
          <p:nvPr/>
        </p:nvPicPr>
        <p:blipFill>
          <a:blip r:embed="rId4" cstate="print"/>
          <a:srcRect/>
          <a:stretch>
            <a:fillRect/>
          </a:stretch>
        </p:blipFill>
        <p:spPr bwMode="auto">
          <a:xfrm>
            <a:off x="6588224" y="3717032"/>
            <a:ext cx="2147752" cy="1731268"/>
          </a:xfrm>
          <a:prstGeom prst="rect">
            <a:avLst/>
          </a:prstGeom>
          <a:noFill/>
          <a:ln w="9525">
            <a:noFill/>
            <a:miter lim="800000"/>
            <a:headEnd/>
            <a:tailEnd/>
          </a:ln>
        </p:spPr>
      </p:pic>
      <p:pic>
        <p:nvPicPr>
          <p:cNvPr id="16394" name="Picture 10"/>
          <p:cNvPicPr>
            <a:picLocks noChangeAspect="1" noChangeArrowheads="1"/>
          </p:cNvPicPr>
          <p:nvPr/>
        </p:nvPicPr>
        <p:blipFill>
          <a:blip r:embed="rId5" cstate="print"/>
          <a:srcRect/>
          <a:stretch>
            <a:fillRect/>
          </a:stretch>
        </p:blipFill>
        <p:spPr bwMode="auto">
          <a:xfrm>
            <a:off x="3851920" y="4941168"/>
            <a:ext cx="2038747" cy="912872"/>
          </a:xfrm>
          <a:prstGeom prst="rect">
            <a:avLst/>
          </a:prstGeom>
          <a:noFill/>
          <a:ln w="9525">
            <a:noFill/>
            <a:miter lim="800000"/>
            <a:headEnd/>
            <a:tailEnd/>
          </a:ln>
        </p:spPr>
      </p:pic>
      <p:pic>
        <p:nvPicPr>
          <p:cNvPr id="16395" name="Picture 11"/>
          <p:cNvPicPr>
            <a:picLocks noChangeAspect="1" noChangeArrowheads="1"/>
          </p:cNvPicPr>
          <p:nvPr/>
        </p:nvPicPr>
        <p:blipFill>
          <a:blip r:embed="rId6" cstate="print"/>
          <a:srcRect/>
          <a:stretch>
            <a:fillRect/>
          </a:stretch>
        </p:blipFill>
        <p:spPr bwMode="auto">
          <a:xfrm>
            <a:off x="6012160" y="5805264"/>
            <a:ext cx="2552700" cy="8667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9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000" b="1" dirty="0" smtClean="0">
                <a:solidFill>
                  <a:srgbClr val="0070C0"/>
                </a:solidFill>
              </a:rPr>
              <a:t>Edukacja prawna w szkole metodą </a:t>
            </a:r>
            <a:r>
              <a:rPr lang="pl-PL" sz="3000" b="1" i="1" dirty="0" smtClean="0">
                <a:solidFill>
                  <a:srgbClr val="0070C0"/>
                </a:solidFill>
              </a:rPr>
              <a:t>Street Law</a:t>
            </a:r>
            <a:endParaRPr lang="pl-PL" sz="3000" b="1" i="1" dirty="0">
              <a:solidFill>
                <a:srgbClr val="0070C0"/>
              </a:solidFill>
            </a:endParaRPr>
          </a:p>
        </p:txBody>
      </p:sp>
      <p:sp>
        <p:nvSpPr>
          <p:cNvPr id="3" name="Symbol zastępczy zawartości 2"/>
          <p:cNvSpPr>
            <a:spLocks noGrp="1"/>
          </p:cNvSpPr>
          <p:nvPr>
            <p:ph idx="1"/>
          </p:nvPr>
        </p:nvSpPr>
        <p:spPr>
          <a:xfrm>
            <a:off x="467544" y="1484784"/>
            <a:ext cx="8229600" cy="4608512"/>
          </a:xfrm>
          <a:solidFill>
            <a:schemeClr val="accent3">
              <a:lumMod val="20000"/>
              <a:lumOff val="80000"/>
            </a:schemeClr>
          </a:solidFill>
        </p:spPr>
        <p:txBody>
          <a:bodyPr>
            <a:normAutofit/>
          </a:bodyPr>
          <a:lstStyle/>
          <a:p>
            <a:pPr algn="just"/>
            <a:r>
              <a:rPr lang="pl-PL" sz="2000" b="1" dirty="0" smtClean="0">
                <a:solidFill>
                  <a:srgbClr val="00B050"/>
                </a:solidFill>
              </a:rPr>
              <a:t>współpraca z wydziałem prawa lokalnego uniwersytetu,</a:t>
            </a:r>
          </a:p>
          <a:p>
            <a:pPr algn="just">
              <a:buNone/>
            </a:pPr>
            <a:endParaRPr lang="pl-PL" sz="1200" b="1" dirty="0" smtClean="0">
              <a:solidFill>
                <a:srgbClr val="00B050"/>
              </a:solidFill>
            </a:endParaRPr>
          </a:p>
          <a:p>
            <a:pPr algn="just"/>
            <a:r>
              <a:rPr lang="pl-PL" sz="2000" b="1" dirty="0" smtClean="0">
                <a:solidFill>
                  <a:srgbClr val="00B050"/>
                </a:solidFill>
              </a:rPr>
              <a:t>studenci prawa przekazują swoją wiedzę uczniom szkół ponadpodstawowych,</a:t>
            </a:r>
          </a:p>
          <a:p>
            <a:pPr algn="just">
              <a:buNone/>
            </a:pPr>
            <a:endParaRPr lang="pl-PL" sz="1200" b="1" dirty="0" smtClean="0">
              <a:solidFill>
                <a:srgbClr val="00B050"/>
              </a:solidFill>
            </a:endParaRPr>
          </a:p>
          <a:p>
            <a:pPr algn="just"/>
            <a:r>
              <a:rPr lang="pl-PL" sz="2000" b="1" dirty="0" smtClean="0">
                <a:solidFill>
                  <a:srgbClr val="00B050"/>
                </a:solidFill>
              </a:rPr>
              <a:t>korzyści dla całej społeczności:</a:t>
            </a:r>
          </a:p>
          <a:p>
            <a:pPr algn="just">
              <a:buNone/>
            </a:pPr>
            <a:r>
              <a:rPr lang="pl-PL" sz="2400" b="1" dirty="0" smtClean="0">
                <a:solidFill>
                  <a:srgbClr val="00B050"/>
                </a:solidFill>
              </a:rPr>
              <a:t>	</a:t>
            </a:r>
            <a:r>
              <a:rPr lang="pl-PL" sz="2000" dirty="0" smtClean="0">
                <a:solidFill>
                  <a:srgbClr val="C00000"/>
                </a:solidFill>
              </a:rPr>
              <a:t>dla studentów </a:t>
            </a:r>
            <a:r>
              <a:rPr lang="pl-PL" sz="2000" dirty="0" smtClean="0">
                <a:solidFill>
                  <a:srgbClr val="00B050"/>
                </a:solidFill>
              </a:rPr>
              <a:t>– utrwalanie wiedzy, zdobywanie  kompetencji przydatnych w pracy prawnika,</a:t>
            </a:r>
          </a:p>
          <a:p>
            <a:pPr algn="just">
              <a:buNone/>
            </a:pPr>
            <a:r>
              <a:rPr lang="pl-PL" sz="2000" dirty="0" smtClean="0">
                <a:solidFill>
                  <a:srgbClr val="00B050"/>
                </a:solidFill>
              </a:rPr>
              <a:t>	</a:t>
            </a:r>
            <a:r>
              <a:rPr lang="pl-PL" sz="2000" dirty="0" smtClean="0">
                <a:solidFill>
                  <a:srgbClr val="C00000"/>
                </a:solidFill>
              </a:rPr>
              <a:t>dla uczniów </a:t>
            </a:r>
            <a:r>
              <a:rPr lang="pl-PL" sz="2000" dirty="0" smtClean="0">
                <a:solidFill>
                  <a:srgbClr val="00B050"/>
                </a:solidFill>
              </a:rPr>
              <a:t>– zdobycie praktycznej wiedzy prawnej,</a:t>
            </a:r>
          </a:p>
          <a:p>
            <a:pPr algn="just">
              <a:buNone/>
            </a:pPr>
            <a:r>
              <a:rPr lang="pl-PL" sz="2000" dirty="0" smtClean="0">
                <a:solidFill>
                  <a:srgbClr val="00B050"/>
                </a:solidFill>
              </a:rPr>
              <a:t>	</a:t>
            </a:r>
            <a:r>
              <a:rPr lang="pl-PL" sz="2000" dirty="0" smtClean="0">
                <a:solidFill>
                  <a:srgbClr val="C00000"/>
                </a:solidFill>
              </a:rPr>
              <a:t>dla nauczycieli </a:t>
            </a:r>
            <a:r>
              <a:rPr lang="pl-PL" sz="2000" dirty="0" smtClean="0">
                <a:solidFill>
                  <a:srgbClr val="00B050"/>
                </a:solidFill>
              </a:rPr>
              <a:t>– wsparcie merytoryczne,</a:t>
            </a:r>
          </a:p>
          <a:p>
            <a:pPr algn="just">
              <a:buNone/>
            </a:pPr>
            <a:r>
              <a:rPr lang="pl-PL" sz="2000" dirty="0" smtClean="0">
                <a:solidFill>
                  <a:srgbClr val="00B050"/>
                </a:solidFill>
              </a:rPr>
              <a:t>	</a:t>
            </a:r>
            <a:r>
              <a:rPr lang="pl-PL" sz="2000" dirty="0" smtClean="0">
                <a:solidFill>
                  <a:srgbClr val="C00000"/>
                </a:solidFill>
              </a:rPr>
              <a:t>dla uniwersytetu, szkoły i społeczności lokalnej </a:t>
            </a:r>
            <a:r>
              <a:rPr lang="pl-PL" sz="2000" dirty="0" smtClean="0">
                <a:solidFill>
                  <a:srgbClr val="00B050"/>
                </a:solidFill>
              </a:rPr>
              <a:t>– popularyzowanie edukacji prawnej, budowanie aktywnej postawy społecznej, podnoszenie świadomości prawnej…</a:t>
            </a:r>
          </a:p>
          <a:p>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000" b="1" dirty="0" smtClean="0">
                <a:solidFill>
                  <a:srgbClr val="0070C0"/>
                </a:solidFill>
              </a:rPr>
              <a:t>Edukacja prawna w szkole metodą </a:t>
            </a:r>
            <a:r>
              <a:rPr lang="pl-PL" sz="3000" b="1" i="1" dirty="0" smtClean="0">
                <a:solidFill>
                  <a:srgbClr val="0070C0"/>
                </a:solidFill>
              </a:rPr>
              <a:t>Street Law</a:t>
            </a:r>
            <a:endParaRPr lang="pl-PL" sz="3000" dirty="0">
              <a:solidFill>
                <a:srgbClr val="0070C0"/>
              </a:solidFill>
            </a:endParaRPr>
          </a:p>
        </p:txBody>
      </p:sp>
      <p:sp>
        <p:nvSpPr>
          <p:cNvPr id="3" name="Symbol zastępczy zawartości 2"/>
          <p:cNvSpPr>
            <a:spLocks noGrp="1"/>
          </p:cNvSpPr>
          <p:nvPr>
            <p:ph idx="1"/>
          </p:nvPr>
        </p:nvSpPr>
        <p:spPr/>
        <p:txBody>
          <a:bodyPr>
            <a:normAutofit/>
          </a:bodyPr>
          <a:lstStyle/>
          <a:p>
            <a:pPr>
              <a:buNone/>
            </a:pPr>
            <a:r>
              <a:rPr lang="pl-PL" sz="2400" b="1" dirty="0" smtClean="0">
                <a:solidFill>
                  <a:schemeClr val="tx2"/>
                </a:solidFill>
              </a:rPr>
              <a:t>	</a:t>
            </a:r>
          </a:p>
          <a:p>
            <a:pPr algn="ctr">
              <a:buNone/>
            </a:pPr>
            <a:r>
              <a:rPr lang="pl-PL" sz="2400" b="1" dirty="0" smtClean="0">
                <a:solidFill>
                  <a:schemeClr val="tx2"/>
                </a:solidFill>
              </a:rPr>
              <a:t>	Uniwersyteckie Poradnie Prawa</a:t>
            </a:r>
          </a:p>
          <a:p>
            <a:endParaRPr lang="pl-PL" sz="2000" b="1" dirty="0" smtClean="0">
              <a:solidFill>
                <a:schemeClr val="tx2"/>
              </a:solidFill>
            </a:endParaRPr>
          </a:p>
          <a:p>
            <a:endParaRPr lang="pl-PL" sz="2000" b="1" dirty="0" smtClean="0">
              <a:solidFill>
                <a:schemeClr val="tx2"/>
              </a:solidFill>
            </a:endParaRPr>
          </a:p>
          <a:p>
            <a:endParaRPr lang="pl-PL" sz="2000" b="1" dirty="0" smtClean="0">
              <a:solidFill>
                <a:schemeClr val="tx2"/>
              </a:solidFill>
            </a:endParaRPr>
          </a:p>
          <a:p>
            <a:pPr>
              <a:buNone/>
            </a:pPr>
            <a:endParaRPr lang="pl-PL" sz="2000" b="1" dirty="0" smtClean="0">
              <a:solidFill>
                <a:schemeClr val="tx2"/>
              </a:solidFill>
            </a:endParaRPr>
          </a:p>
          <a:p>
            <a:pPr>
              <a:buNone/>
            </a:pPr>
            <a:r>
              <a:rPr lang="pl-PL" sz="2400" b="1" dirty="0" smtClean="0">
                <a:solidFill>
                  <a:schemeClr val="tx2"/>
                </a:solidFill>
              </a:rPr>
              <a:t>	</a:t>
            </a:r>
          </a:p>
          <a:p>
            <a:pPr algn="ctr">
              <a:buNone/>
            </a:pPr>
            <a:r>
              <a:rPr lang="pl-PL" sz="2400" b="1" dirty="0" smtClean="0">
                <a:solidFill>
                  <a:schemeClr val="tx2"/>
                </a:solidFill>
              </a:rPr>
              <a:t>	Europejskie Stowarzyszenie Studentów Prawa</a:t>
            </a:r>
          </a:p>
        </p:txBody>
      </p:sp>
      <p:pic>
        <p:nvPicPr>
          <p:cNvPr id="20482" name="Picture 2"/>
          <p:cNvPicPr>
            <a:picLocks noChangeAspect="1" noChangeArrowheads="1"/>
          </p:cNvPicPr>
          <p:nvPr/>
        </p:nvPicPr>
        <p:blipFill>
          <a:blip r:embed="rId3" cstate="print"/>
          <a:srcRect/>
          <a:stretch>
            <a:fillRect/>
          </a:stretch>
        </p:blipFill>
        <p:spPr bwMode="auto">
          <a:xfrm>
            <a:off x="3635896" y="4869160"/>
            <a:ext cx="2139659" cy="1423417"/>
          </a:xfrm>
          <a:prstGeom prst="rect">
            <a:avLst/>
          </a:prstGeom>
          <a:noFill/>
          <a:ln w="9525">
            <a:noFill/>
            <a:miter lim="800000"/>
            <a:headEnd/>
            <a:tailEnd/>
          </a:ln>
        </p:spPr>
      </p:pic>
      <p:pic>
        <p:nvPicPr>
          <p:cNvPr id="20483" name="Picture 3"/>
          <p:cNvPicPr>
            <a:picLocks noChangeAspect="1" noChangeArrowheads="1"/>
          </p:cNvPicPr>
          <p:nvPr/>
        </p:nvPicPr>
        <p:blipFill>
          <a:blip r:embed="rId4" cstate="print"/>
          <a:srcRect/>
          <a:stretch>
            <a:fillRect/>
          </a:stretch>
        </p:blipFill>
        <p:spPr bwMode="auto">
          <a:xfrm>
            <a:off x="3851920" y="2492896"/>
            <a:ext cx="1641813" cy="16200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Metodyka - ćwiczenia</a:t>
            </a:r>
            <a:endParaRPr lang="pl-PL" sz="3000" b="1" dirty="0">
              <a:solidFill>
                <a:schemeClr val="bg1"/>
              </a:solidFill>
            </a:endParaRPr>
          </a:p>
        </p:txBody>
      </p:sp>
      <p:sp>
        <p:nvSpPr>
          <p:cNvPr id="3" name="Symbol zastępczy zawartości 2"/>
          <p:cNvSpPr>
            <a:spLocks noGrp="1"/>
          </p:cNvSpPr>
          <p:nvPr>
            <p:ph idx="1"/>
          </p:nvPr>
        </p:nvSpPr>
        <p:spPr>
          <a:xfrm>
            <a:off x="251520" y="1600200"/>
            <a:ext cx="8640960" cy="5069160"/>
          </a:xfrm>
        </p:spPr>
        <p:txBody>
          <a:bodyPr>
            <a:normAutofit/>
          </a:bodyPr>
          <a:lstStyle/>
          <a:p>
            <a:endParaRPr lang="pl-PL" sz="2400" dirty="0" smtClean="0"/>
          </a:p>
          <a:p>
            <a:r>
              <a:rPr lang="pl-PL" sz="2400" b="1" dirty="0" smtClean="0">
                <a:solidFill>
                  <a:schemeClr val="tx2"/>
                </a:solidFill>
              </a:rPr>
              <a:t>Praca w grupach</a:t>
            </a:r>
          </a:p>
          <a:p>
            <a:pPr>
              <a:buNone/>
            </a:pPr>
            <a:endParaRPr lang="pl-PL" sz="1200" b="1" dirty="0" smtClean="0">
              <a:solidFill>
                <a:schemeClr val="tx2"/>
              </a:solidFill>
            </a:endParaRPr>
          </a:p>
          <a:p>
            <a:r>
              <a:rPr lang="pl-PL" sz="2400" b="1" dirty="0" smtClean="0">
                <a:solidFill>
                  <a:schemeClr val="tx2"/>
                </a:solidFill>
              </a:rPr>
              <a:t>Opracowanie sposobu przedstawienia danego zagadnienia</a:t>
            </a:r>
          </a:p>
          <a:p>
            <a:pPr>
              <a:buNone/>
            </a:pPr>
            <a:r>
              <a:rPr lang="pl-PL" sz="2400" b="1" dirty="0" smtClean="0">
                <a:solidFill>
                  <a:schemeClr val="tx2"/>
                </a:solidFill>
              </a:rPr>
              <a:t>	</a:t>
            </a:r>
            <a:r>
              <a:rPr lang="pl-PL" sz="2000" b="1" dirty="0" smtClean="0">
                <a:solidFill>
                  <a:schemeClr val="tx2"/>
                </a:solidFill>
              </a:rPr>
              <a:t>(dobór metody)</a:t>
            </a:r>
          </a:p>
          <a:p>
            <a:pPr>
              <a:buNone/>
            </a:pPr>
            <a:endParaRPr lang="pl-PL" sz="1200" b="1" dirty="0" smtClean="0">
              <a:solidFill>
                <a:schemeClr val="tx2"/>
              </a:solidFill>
            </a:endParaRPr>
          </a:p>
          <a:p>
            <a:r>
              <a:rPr lang="pl-PL" sz="2400" b="1" dirty="0" smtClean="0">
                <a:solidFill>
                  <a:schemeClr val="tx2"/>
                </a:solidFill>
              </a:rPr>
              <a:t>Prezentacja zagadnienia:</a:t>
            </a:r>
          </a:p>
          <a:p>
            <a:pPr>
              <a:buNone/>
            </a:pPr>
            <a:r>
              <a:rPr lang="pl-PL" sz="2400" b="1" dirty="0" smtClean="0">
                <a:solidFill>
                  <a:schemeClr val="tx2"/>
                </a:solidFill>
              </a:rPr>
              <a:t>	</a:t>
            </a:r>
            <a:r>
              <a:rPr lang="pl-PL" sz="2000" dirty="0" smtClean="0">
                <a:solidFill>
                  <a:srgbClr val="C00000"/>
                </a:solidFill>
              </a:rPr>
              <a:t>1. pozwy zbiorowe,</a:t>
            </a:r>
          </a:p>
          <a:p>
            <a:pPr>
              <a:buNone/>
            </a:pPr>
            <a:r>
              <a:rPr lang="pl-PL" sz="2000" dirty="0" smtClean="0">
                <a:solidFill>
                  <a:srgbClr val="C00000"/>
                </a:solidFill>
              </a:rPr>
              <a:t>	2. stany nadzwyczajne,</a:t>
            </a:r>
          </a:p>
          <a:p>
            <a:pPr>
              <a:buNone/>
            </a:pPr>
            <a:r>
              <a:rPr lang="pl-PL" sz="2000" dirty="0" smtClean="0">
                <a:solidFill>
                  <a:srgbClr val="C00000"/>
                </a:solidFill>
              </a:rPr>
              <a:t>	3. pochówek;</a:t>
            </a:r>
          </a:p>
          <a:p>
            <a:pPr>
              <a:buNone/>
            </a:pPr>
            <a:r>
              <a:rPr lang="pl-PL" sz="2000" dirty="0" smtClean="0">
                <a:solidFill>
                  <a:srgbClr val="C00000"/>
                </a:solidFill>
              </a:rPr>
              <a:t>	</a:t>
            </a:r>
            <a:endParaRPr lang="pl-PL" sz="1200" b="1" dirty="0" smtClean="0">
              <a:solidFill>
                <a:schemeClr val="tx2"/>
              </a:solidFill>
            </a:endParaRPr>
          </a:p>
          <a:p>
            <a:r>
              <a:rPr lang="pl-PL" sz="2400" b="1" dirty="0" smtClean="0">
                <a:solidFill>
                  <a:schemeClr val="tx2"/>
                </a:solidFill>
              </a:rPr>
              <a:t>Omówienie</a:t>
            </a:r>
            <a:endParaRPr lang="pl-PL" sz="2400" b="1" dirty="0">
              <a:solidFill>
                <a:schemeClr val="tx2"/>
              </a:solidFill>
            </a:endParaRPr>
          </a:p>
        </p:txBody>
      </p:sp>
      <p:pic>
        <p:nvPicPr>
          <p:cNvPr id="46082" name="Picture 2"/>
          <p:cNvPicPr>
            <a:picLocks noChangeAspect="1" noChangeArrowheads="1"/>
          </p:cNvPicPr>
          <p:nvPr/>
        </p:nvPicPr>
        <p:blipFill>
          <a:blip r:embed="rId3" cstate="print"/>
          <a:srcRect/>
          <a:stretch>
            <a:fillRect/>
          </a:stretch>
        </p:blipFill>
        <p:spPr bwMode="auto">
          <a:xfrm>
            <a:off x="4644008" y="3140968"/>
            <a:ext cx="4142234" cy="3203328"/>
          </a:xfrm>
          <a:prstGeom prst="rect">
            <a:avLst/>
          </a:prstGeom>
          <a:noFill/>
          <a:ln w="9525">
            <a:noFill/>
            <a:miter lim="800000"/>
            <a:headEnd/>
            <a:tailEnd/>
          </a:ln>
          <a:scene3d>
            <a:camera prst="orthographicFront"/>
            <a:lightRig rig="threePt" dir="t"/>
          </a:scene3d>
          <a:sp3d>
            <a:bevelT w="152400" h="50800" prst="softRound"/>
            <a:bevelB w="165100" prst="coolSlant"/>
          </a:sp3d>
        </p:spPr>
      </p:pic>
      <p:sp>
        <p:nvSpPr>
          <p:cNvPr id="5" name="Prostokąt 4"/>
          <p:cNvSpPr/>
          <p:nvPr/>
        </p:nvSpPr>
        <p:spPr>
          <a:xfrm>
            <a:off x="4716016" y="6381328"/>
            <a:ext cx="4032448" cy="230832"/>
          </a:xfrm>
          <a:prstGeom prst="rect">
            <a:avLst/>
          </a:prstGeom>
        </p:spPr>
        <p:txBody>
          <a:bodyPr wrap="square">
            <a:spAutoFit/>
          </a:bodyPr>
          <a:lstStyle/>
          <a:p>
            <a:r>
              <a:rPr lang="pl-PL" sz="900" dirty="0" smtClean="0">
                <a:solidFill>
                  <a:schemeClr val="tx2"/>
                </a:solidFill>
              </a:rPr>
              <a:t>http://www.generativityllc.com/blog/bid/198634/Teamwork-A-Recipe-for-Success</a:t>
            </a:r>
            <a:endParaRPr lang="pl-PL" sz="9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accent1">
              <a:lumMod val="40000"/>
              <a:lumOff val="60000"/>
            </a:schemeClr>
          </a:solidFill>
        </p:spPr>
        <p:txBody>
          <a:bodyPr>
            <a:normAutofit/>
          </a:bodyPr>
          <a:lstStyle/>
          <a:p>
            <a:pPr algn="l"/>
            <a:r>
              <a:rPr lang="pl-PL" sz="3500" b="1" dirty="0" smtClean="0">
                <a:solidFill>
                  <a:schemeClr val="tx2"/>
                </a:solidFill>
              </a:rPr>
              <a:t>Omówienie</a:t>
            </a:r>
            <a:endParaRPr lang="pl-PL" sz="3500" b="1" dirty="0">
              <a:solidFill>
                <a:schemeClr val="tx2"/>
              </a:solidFill>
            </a:endParaRPr>
          </a:p>
        </p:txBody>
      </p:sp>
      <p:sp>
        <p:nvSpPr>
          <p:cNvPr id="3" name="Symbol zastępczy zawartości 2"/>
          <p:cNvSpPr>
            <a:spLocks noGrp="1"/>
          </p:cNvSpPr>
          <p:nvPr>
            <p:ph idx="1"/>
          </p:nvPr>
        </p:nvSpPr>
        <p:spPr>
          <a:xfrm>
            <a:off x="0" y="1124744"/>
            <a:ext cx="9144000" cy="5733256"/>
          </a:xfrm>
          <a:solidFill>
            <a:schemeClr val="accent1">
              <a:lumMod val="40000"/>
              <a:lumOff val="60000"/>
            </a:schemeClr>
          </a:solidFill>
        </p:spPr>
        <p:txBody>
          <a:bodyPr/>
          <a:lstStyle/>
          <a:p>
            <a:endParaRPr lang="pl-PL" dirty="0"/>
          </a:p>
        </p:txBody>
      </p:sp>
      <p:pic>
        <p:nvPicPr>
          <p:cNvPr id="47106" name="Picture 2"/>
          <p:cNvPicPr>
            <a:picLocks noChangeAspect="1" noChangeArrowheads="1"/>
          </p:cNvPicPr>
          <p:nvPr/>
        </p:nvPicPr>
        <p:blipFill>
          <a:blip r:embed="rId3" cstate="print"/>
          <a:srcRect/>
          <a:stretch>
            <a:fillRect/>
          </a:stretch>
        </p:blipFill>
        <p:spPr bwMode="auto">
          <a:xfrm>
            <a:off x="5364088" y="332656"/>
            <a:ext cx="2381250" cy="2819400"/>
          </a:xfrm>
          <a:prstGeom prst="rect">
            <a:avLst/>
          </a:prstGeom>
          <a:noFill/>
          <a:ln w="9525">
            <a:noFill/>
            <a:miter lim="800000"/>
            <a:headEnd/>
            <a:tailEnd/>
          </a:ln>
        </p:spPr>
      </p:pic>
      <p:sp>
        <p:nvSpPr>
          <p:cNvPr id="5" name="Prostokąt 4"/>
          <p:cNvSpPr/>
          <p:nvPr/>
        </p:nvSpPr>
        <p:spPr>
          <a:xfrm>
            <a:off x="5796136" y="3140968"/>
            <a:ext cx="1650965" cy="369332"/>
          </a:xfrm>
          <a:prstGeom prst="rect">
            <a:avLst/>
          </a:prstGeom>
        </p:spPr>
        <p:txBody>
          <a:bodyPr wrap="none">
            <a:spAutoFit/>
          </a:bodyPr>
          <a:lstStyle/>
          <a:p>
            <a:r>
              <a:rPr lang="pl-PL" b="1" dirty="0" err="1" smtClean="0">
                <a:solidFill>
                  <a:schemeClr val="tx2"/>
                </a:solidFill>
              </a:rPr>
              <a:t>Erin</a:t>
            </a:r>
            <a:r>
              <a:rPr lang="pl-PL" b="1" dirty="0" smtClean="0">
                <a:solidFill>
                  <a:schemeClr val="tx2"/>
                </a:solidFill>
              </a:rPr>
              <a:t> </a:t>
            </a:r>
            <a:r>
              <a:rPr lang="pl-PL" b="1" dirty="0" err="1" smtClean="0">
                <a:solidFill>
                  <a:schemeClr val="tx2"/>
                </a:solidFill>
              </a:rPr>
              <a:t>Brockovich</a:t>
            </a:r>
            <a:endParaRPr lang="pl-PL" b="1" dirty="0">
              <a:solidFill>
                <a:schemeClr val="tx2"/>
              </a:solidFill>
            </a:endParaRPr>
          </a:p>
        </p:txBody>
      </p:sp>
      <p:pic>
        <p:nvPicPr>
          <p:cNvPr id="47107" name="Picture 3"/>
          <p:cNvPicPr>
            <a:picLocks noChangeAspect="1" noChangeArrowheads="1"/>
          </p:cNvPicPr>
          <p:nvPr/>
        </p:nvPicPr>
        <p:blipFill>
          <a:blip r:embed="rId4" cstate="print"/>
          <a:srcRect/>
          <a:stretch>
            <a:fillRect/>
          </a:stretch>
        </p:blipFill>
        <p:spPr bwMode="auto">
          <a:xfrm>
            <a:off x="395536" y="1268760"/>
            <a:ext cx="3965426" cy="2934415"/>
          </a:xfrm>
          <a:prstGeom prst="rect">
            <a:avLst/>
          </a:prstGeom>
          <a:noFill/>
          <a:ln w="9525">
            <a:noFill/>
            <a:miter lim="800000"/>
            <a:headEnd/>
            <a:tailEnd/>
          </a:ln>
        </p:spPr>
      </p:pic>
      <p:sp>
        <p:nvSpPr>
          <p:cNvPr id="7" name="Prostokąt 6"/>
          <p:cNvSpPr/>
          <p:nvPr/>
        </p:nvSpPr>
        <p:spPr>
          <a:xfrm>
            <a:off x="1259632" y="4293096"/>
            <a:ext cx="1956882" cy="369332"/>
          </a:xfrm>
          <a:prstGeom prst="rect">
            <a:avLst/>
          </a:prstGeom>
        </p:spPr>
        <p:txBody>
          <a:bodyPr wrap="none">
            <a:spAutoFit/>
          </a:bodyPr>
          <a:lstStyle/>
          <a:p>
            <a:r>
              <a:rPr lang="pl-PL" b="1" dirty="0" smtClean="0">
                <a:solidFill>
                  <a:schemeClr val="tx2"/>
                </a:solidFill>
              </a:rPr>
              <a:t>stan nadzwyczajny</a:t>
            </a:r>
            <a:endParaRPr lang="pl-PL" b="1" dirty="0">
              <a:solidFill>
                <a:schemeClr val="tx2"/>
              </a:solidFill>
            </a:endParaRPr>
          </a:p>
        </p:txBody>
      </p:sp>
      <p:pic>
        <p:nvPicPr>
          <p:cNvPr id="47108" name="Picture 4"/>
          <p:cNvPicPr>
            <a:picLocks noChangeAspect="1" noChangeArrowheads="1"/>
          </p:cNvPicPr>
          <p:nvPr/>
        </p:nvPicPr>
        <p:blipFill>
          <a:blip r:embed="rId5" cstate="print"/>
          <a:srcRect/>
          <a:stretch>
            <a:fillRect/>
          </a:stretch>
        </p:blipFill>
        <p:spPr bwMode="auto">
          <a:xfrm>
            <a:off x="4716016" y="3645024"/>
            <a:ext cx="3796757" cy="2711122"/>
          </a:xfrm>
          <a:prstGeom prst="rect">
            <a:avLst/>
          </a:prstGeom>
          <a:noFill/>
          <a:ln w="9525">
            <a:noFill/>
            <a:miter lim="800000"/>
            <a:headEnd/>
            <a:tailEnd/>
          </a:ln>
        </p:spPr>
      </p:pic>
      <p:sp>
        <p:nvSpPr>
          <p:cNvPr id="9" name="Prostokąt 8"/>
          <p:cNvSpPr/>
          <p:nvPr/>
        </p:nvSpPr>
        <p:spPr>
          <a:xfrm>
            <a:off x="4860032" y="6381328"/>
            <a:ext cx="3600400" cy="215444"/>
          </a:xfrm>
          <a:prstGeom prst="rect">
            <a:avLst/>
          </a:prstGeom>
        </p:spPr>
        <p:txBody>
          <a:bodyPr wrap="square">
            <a:spAutoFit/>
          </a:bodyPr>
          <a:lstStyle/>
          <a:p>
            <a:r>
              <a:rPr lang="pl-PL" sz="800" dirty="0" smtClean="0">
                <a:solidFill>
                  <a:schemeClr val="tx2"/>
                </a:solidFill>
              </a:rPr>
              <a:t>http://www.marinebuzz.com/2008/11/16/burial-at-sea-a-greener-option-in-uk/</a:t>
            </a:r>
            <a:endParaRPr lang="pl-PL" sz="800" dirty="0">
              <a:solidFill>
                <a:schemeClr val="tx2"/>
              </a:solidFill>
            </a:endParaRPr>
          </a:p>
        </p:txBody>
      </p:sp>
      <p:sp>
        <p:nvSpPr>
          <p:cNvPr id="10" name="Prostokąt 9"/>
          <p:cNvSpPr/>
          <p:nvPr/>
        </p:nvSpPr>
        <p:spPr>
          <a:xfrm>
            <a:off x="2627784" y="5373216"/>
            <a:ext cx="2053575" cy="369332"/>
          </a:xfrm>
          <a:prstGeom prst="rect">
            <a:avLst/>
          </a:prstGeom>
        </p:spPr>
        <p:txBody>
          <a:bodyPr wrap="none">
            <a:spAutoFit/>
          </a:bodyPr>
          <a:lstStyle/>
          <a:p>
            <a:r>
              <a:rPr lang="pl-PL" b="1" dirty="0" smtClean="0">
                <a:solidFill>
                  <a:schemeClr val="tx2"/>
                </a:solidFill>
              </a:rPr>
              <a:t>pochówek w morzu</a:t>
            </a:r>
            <a:endParaRPr lang="pl-PL" b="1" dirty="0">
              <a:solidFill>
                <a:schemeClr val="tx2"/>
              </a:solidFill>
            </a:endParaRPr>
          </a:p>
        </p:txBody>
      </p:sp>
      <p:sp>
        <p:nvSpPr>
          <p:cNvPr id="11" name="pole tekstowe 10"/>
          <p:cNvSpPr txBox="1"/>
          <p:nvPr/>
        </p:nvSpPr>
        <p:spPr>
          <a:xfrm>
            <a:off x="5508104" y="0"/>
            <a:ext cx="2088232" cy="215444"/>
          </a:xfrm>
          <a:prstGeom prst="rect">
            <a:avLst/>
          </a:prstGeom>
          <a:noFill/>
        </p:spPr>
        <p:txBody>
          <a:bodyPr wrap="square" rtlCol="0">
            <a:spAutoFit/>
          </a:bodyPr>
          <a:lstStyle/>
          <a:p>
            <a:r>
              <a:rPr lang="pl-PL" sz="800" dirty="0" smtClean="0">
                <a:solidFill>
                  <a:schemeClr val="tx2"/>
                </a:solidFill>
              </a:rPr>
              <a:t>http://pl.wikipedia.org/wiki/Erin_Brockovich</a:t>
            </a:r>
            <a:endParaRPr lang="pl-PL" sz="800" dirty="0">
              <a:solidFill>
                <a:schemeClr val="tx2"/>
              </a:solidFill>
            </a:endParaRPr>
          </a:p>
        </p:txBody>
      </p:sp>
      <p:sp>
        <p:nvSpPr>
          <p:cNvPr id="12" name="pole tekstowe 11"/>
          <p:cNvSpPr txBox="1"/>
          <p:nvPr/>
        </p:nvSpPr>
        <p:spPr>
          <a:xfrm>
            <a:off x="395536" y="980728"/>
            <a:ext cx="3932487" cy="215444"/>
          </a:xfrm>
          <a:prstGeom prst="rect">
            <a:avLst/>
          </a:prstGeom>
          <a:noFill/>
        </p:spPr>
        <p:txBody>
          <a:bodyPr wrap="none" rtlCol="0">
            <a:spAutoFit/>
          </a:bodyPr>
          <a:lstStyle/>
          <a:p>
            <a:r>
              <a:rPr lang="pl-PL" sz="800" dirty="0" smtClean="0">
                <a:solidFill>
                  <a:schemeClr val="tx2"/>
                </a:solidFill>
              </a:rPr>
              <a:t>http://www.kamien24.com/2011/12/30-lat-temu-wprowadzono-w-polsce-stan-wojenny/</a:t>
            </a:r>
            <a:endParaRPr lang="pl-PL" sz="8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0" y="0"/>
            <a:ext cx="9144000" cy="6858000"/>
          </a:xfrm>
          <a:solidFill>
            <a:schemeClr val="accent1"/>
          </a:solidFill>
        </p:spPr>
        <p:txBody>
          <a:bodyPr/>
          <a:lstStyle/>
          <a:p>
            <a:pPr>
              <a:buNone/>
            </a:pPr>
            <a:endParaRPr lang="pl-PL" dirty="0" smtClean="0"/>
          </a:p>
          <a:p>
            <a:pPr>
              <a:buNone/>
            </a:pPr>
            <a:endParaRPr lang="pl-PL" dirty="0" smtClean="0"/>
          </a:p>
          <a:p>
            <a:pPr>
              <a:buNone/>
            </a:pPr>
            <a:endParaRPr lang="pl-PL" dirty="0" smtClean="0"/>
          </a:p>
          <a:p>
            <a:pPr>
              <a:buNone/>
            </a:pPr>
            <a:endParaRPr lang="pl-PL" dirty="0" smtClean="0"/>
          </a:p>
          <a:p>
            <a:pPr algn="ctr">
              <a:buNone/>
            </a:pPr>
            <a:endParaRPr lang="pl-PL" sz="2400" b="1" dirty="0" smtClean="0">
              <a:solidFill>
                <a:srgbClr val="C00000"/>
              </a:solidFill>
            </a:endParaRPr>
          </a:p>
          <a:p>
            <a:pPr algn="ctr">
              <a:buNone/>
            </a:pPr>
            <a:endParaRPr lang="pl-PL" sz="1000" b="1" dirty="0" smtClean="0">
              <a:solidFill>
                <a:srgbClr val="C00000"/>
              </a:solidFill>
            </a:endParaRPr>
          </a:p>
          <a:p>
            <a:pPr algn="ctr">
              <a:buNone/>
            </a:pPr>
            <a:r>
              <a:rPr lang="pl-PL" sz="3000" b="1" dirty="0" smtClean="0">
                <a:solidFill>
                  <a:schemeClr val="bg1"/>
                </a:solidFill>
              </a:rPr>
              <a:t>Dziękuję za uwagę!</a:t>
            </a:r>
          </a:p>
          <a:p>
            <a:pPr algn="ctr">
              <a:buNone/>
            </a:pPr>
            <a:endParaRPr lang="pl-PL" dirty="0" smtClean="0"/>
          </a:p>
          <a:p>
            <a:pPr algn="ctr">
              <a:buNone/>
            </a:pPr>
            <a:endParaRPr lang="pl-PL" dirty="0" smtClean="0"/>
          </a:p>
          <a:p>
            <a:pPr algn="ctr">
              <a:buNone/>
            </a:pPr>
            <a:endParaRPr lang="pl-PL" dirty="0" smtClean="0"/>
          </a:p>
          <a:p>
            <a:pPr algn="ctr">
              <a:buNone/>
            </a:pPr>
            <a:endParaRPr lang="pl-PL" dirty="0" smtClean="0"/>
          </a:p>
          <a:p>
            <a:pPr algn="ctr">
              <a:buNone/>
            </a:pPr>
            <a:r>
              <a:rPr lang="pl-PL" sz="1400" dirty="0" smtClean="0">
                <a:solidFill>
                  <a:schemeClr val="bg1"/>
                </a:solidFill>
              </a:rPr>
              <a:t>Ośrodek </a:t>
            </a:r>
            <a:r>
              <a:rPr lang="pl-PL" sz="1400" smtClean="0">
                <a:solidFill>
                  <a:schemeClr val="bg1"/>
                </a:solidFill>
              </a:rPr>
              <a:t>Rozwoju Edukacji, Sulejówek</a:t>
            </a:r>
            <a:r>
              <a:rPr lang="pl-PL" sz="1400" dirty="0" smtClean="0">
                <a:solidFill>
                  <a:schemeClr val="bg1"/>
                </a:solidFill>
              </a:rPr>
              <a:t>, 2012 r.</a:t>
            </a:r>
            <a:endParaRPr lang="pl-PL" sz="1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Przekazywanie wiedzy o prawie</a:t>
            </a:r>
            <a:endParaRPr lang="pl-PL" sz="3000" b="1" dirty="0">
              <a:solidFill>
                <a:schemeClr val="bg1"/>
              </a:solidFill>
            </a:endParaRPr>
          </a:p>
        </p:txBody>
      </p:sp>
      <p:sp>
        <p:nvSpPr>
          <p:cNvPr id="3" name="Symbol zastępczy zawartości 2"/>
          <p:cNvSpPr>
            <a:spLocks noGrp="1"/>
          </p:cNvSpPr>
          <p:nvPr>
            <p:ph idx="1"/>
          </p:nvPr>
        </p:nvSpPr>
        <p:spPr>
          <a:xfrm>
            <a:off x="0" y="1412776"/>
            <a:ext cx="9144000" cy="5445224"/>
          </a:xfrm>
        </p:spPr>
        <p:txBody>
          <a:bodyPr>
            <a:normAutofit/>
          </a:bodyPr>
          <a:lstStyle/>
          <a:p>
            <a:pPr>
              <a:buNone/>
            </a:pPr>
            <a:endParaRPr lang="pl-PL" sz="2400" b="1" dirty="0" smtClean="0">
              <a:solidFill>
                <a:schemeClr val="tx2"/>
              </a:solidFill>
            </a:endParaRPr>
          </a:p>
          <a:p>
            <a:pPr>
              <a:buNone/>
            </a:pPr>
            <a:r>
              <a:rPr lang="pl-PL" sz="2000" b="1" dirty="0" smtClean="0">
                <a:solidFill>
                  <a:schemeClr val="tx2"/>
                </a:solidFill>
              </a:rPr>
              <a:t>Stożek doświadczenia</a:t>
            </a:r>
          </a:p>
          <a:p>
            <a:pPr>
              <a:buNone/>
            </a:pPr>
            <a:r>
              <a:rPr lang="pl-PL" sz="1800" i="1" dirty="0" smtClean="0">
                <a:solidFill>
                  <a:schemeClr val="tx2"/>
                </a:solidFill>
              </a:rPr>
              <a:t>Edgar Dale (1900-1985)</a:t>
            </a:r>
            <a:endParaRPr lang="pl-PL" sz="1800" i="1" dirty="0">
              <a:solidFill>
                <a:schemeClr val="tx2"/>
              </a:solidFill>
            </a:endParaRPr>
          </a:p>
        </p:txBody>
      </p:sp>
      <p:pic>
        <p:nvPicPr>
          <p:cNvPr id="14339" name="Picture 3"/>
          <p:cNvPicPr>
            <a:picLocks noChangeAspect="1" noChangeArrowheads="1"/>
          </p:cNvPicPr>
          <p:nvPr/>
        </p:nvPicPr>
        <p:blipFill>
          <a:blip r:embed="rId3" cstate="print"/>
          <a:srcRect/>
          <a:stretch>
            <a:fillRect/>
          </a:stretch>
        </p:blipFill>
        <p:spPr bwMode="auto">
          <a:xfrm>
            <a:off x="2483768" y="1700808"/>
            <a:ext cx="4135317"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Przekazywanie wiedzy o prawie</a:t>
            </a:r>
            <a:endParaRPr lang="pl-PL" sz="3000" b="1" dirty="0">
              <a:solidFill>
                <a:schemeClr val="bg1"/>
              </a:solidFill>
            </a:endParaRPr>
          </a:p>
        </p:txBody>
      </p:sp>
      <p:sp>
        <p:nvSpPr>
          <p:cNvPr id="3" name="Symbol zastępczy zawartości 2"/>
          <p:cNvSpPr>
            <a:spLocks noGrp="1"/>
          </p:cNvSpPr>
          <p:nvPr>
            <p:ph idx="1"/>
          </p:nvPr>
        </p:nvSpPr>
        <p:spPr/>
        <p:txBody>
          <a:bodyPr>
            <a:normAutofit/>
          </a:bodyPr>
          <a:lstStyle/>
          <a:p>
            <a:pPr algn="ctr">
              <a:buNone/>
            </a:pPr>
            <a:r>
              <a:rPr lang="pl-PL" sz="2200" b="1" dirty="0" smtClean="0">
                <a:solidFill>
                  <a:schemeClr val="tx2"/>
                </a:solidFill>
              </a:rPr>
              <a:t>Holistyczne podejście do nauki</a:t>
            </a:r>
          </a:p>
          <a:p>
            <a:pPr>
              <a:buNone/>
            </a:pPr>
            <a:r>
              <a:rPr lang="pl-PL" sz="2200" dirty="0" smtClean="0"/>
              <a:t>	</a:t>
            </a:r>
            <a:r>
              <a:rPr lang="pl-PL" sz="2000" b="1" dirty="0" smtClean="0">
                <a:solidFill>
                  <a:schemeClr val="tx2"/>
                </a:solidFill>
              </a:rPr>
              <a:t>holizm</a:t>
            </a:r>
            <a:r>
              <a:rPr lang="pl-PL" sz="2000" dirty="0" smtClean="0"/>
              <a:t> </a:t>
            </a:r>
            <a:r>
              <a:rPr lang="pl-PL" sz="2000" dirty="0" smtClean="0">
                <a:solidFill>
                  <a:schemeClr val="tx2"/>
                </a:solidFill>
              </a:rPr>
              <a:t>(gr. </a:t>
            </a:r>
            <a:r>
              <a:rPr lang="pl-PL" sz="2000" i="1" dirty="0" err="1" smtClean="0">
                <a:solidFill>
                  <a:schemeClr val="tx2"/>
                </a:solidFill>
              </a:rPr>
              <a:t>holos</a:t>
            </a:r>
            <a:r>
              <a:rPr lang="pl-PL" sz="2000" dirty="0" smtClean="0">
                <a:solidFill>
                  <a:schemeClr val="tx2"/>
                </a:solidFill>
              </a:rPr>
              <a:t> – cały) – pogląd zakładający, że świat podlega dynamicznej, twórczej ewolucji, prowadząc do powstania coraz to nowych, jakościowo różnych całości, których nie da się sprowadzić do sumy ich części.</a:t>
            </a:r>
          </a:p>
          <a:p>
            <a:pPr algn="r">
              <a:buNone/>
            </a:pPr>
            <a:r>
              <a:rPr lang="pl-PL" sz="1400" i="1" dirty="0" smtClean="0">
                <a:solidFill>
                  <a:schemeClr val="tx2"/>
                </a:solidFill>
              </a:rPr>
              <a:t>Encyklopedia PWN [</a:t>
            </a:r>
            <a:r>
              <a:rPr lang="pl-PL" sz="1400" i="1" dirty="0" err="1" smtClean="0">
                <a:solidFill>
                  <a:schemeClr val="tx2"/>
                </a:solidFill>
              </a:rPr>
              <a:t>online</a:t>
            </a:r>
            <a:r>
              <a:rPr lang="pl-PL" sz="1400" i="1" dirty="0" smtClean="0">
                <a:solidFill>
                  <a:schemeClr val="tx2"/>
                </a:solidFill>
              </a:rPr>
              <a:t>], [dostęp 13 marca 2012].</a:t>
            </a:r>
          </a:p>
          <a:p>
            <a:pPr algn="just">
              <a:buNone/>
            </a:pPr>
            <a:endParaRPr lang="pl-PL" sz="2000" dirty="0" smtClean="0">
              <a:solidFill>
                <a:schemeClr val="tx2"/>
              </a:solidFill>
            </a:endParaRPr>
          </a:p>
          <a:p>
            <a:pPr algn="just">
              <a:buNone/>
            </a:pPr>
            <a:endParaRPr lang="pl-PL" sz="800" dirty="0" smtClean="0">
              <a:solidFill>
                <a:schemeClr val="tx2"/>
              </a:solidFill>
            </a:endParaRPr>
          </a:p>
          <a:p>
            <a:pPr algn="just">
              <a:buNone/>
            </a:pPr>
            <a:r>
              <a:rPr lang="pl-PL" sz="2000" dirty="0" smtClean="0">
                <a:solidFill>
                  <a:schemeClr val="tx2"/>
                </a:solidFill>
              </a:rPr>
              <a:t>	Prawo jest systemem, mechanizmem. Poszczególne przepisy prawne oddziałują na siebie.</a:t>
            </a:r>
          </a:p>
          <a:p>
            <a:pPr algn="just">
              <a:buNone/>
            </a:pPr>
            <a:r>
              <a:rPr lang="pl-PL" sz="800" dirty="0" smtClean="0">
                <a:solidFill>
                  <a:schemeClr val="tx2"/>
                </a:solidFill>
              </a:rPr>
              <a:t>	</a:t>
            </a:r>
          </a:p>
          <a:p>
            <a:pPr algn="just">
              <a:buNone/>
            </a:pPr>
            <a:endParaRPr lang="pl-PL" sz="800" dirty="0" smtClean="0">
              <a:solidFill>
                <a:schemeClr val="tx2"/>
              </a:solidFill>
            </a:endParaRPr>
          </a:p>
          <a:p>
            <a:pPr algn="just">
              <a:buNone/>
            </a:pPr>
            <a:r>
              <a:rPr lang="pl-PL" sz="2000" dirty="0" smtClean="0">
                <a:solidFill>
                  <a:schemeClr val="tx2"/>
                </a:solidFill>
              </a:rPr>
              <a:t>	Prawo nie funkcjonuje w odizolowaniu.</a:t>
            </a:r>
          </a:p>
          <a:p>
            <a:endParaRPr lang="pl-PL" sz="2000" dirty="0" smtClean="0"/>
          </a:p>
          <a:p>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000" b="1" dirty="0" smtClean="0">
                <a:solidFill>
                  <a:schemeClr val="bg1"/>
                </a:solidFill>
              </a:rPr>
              <a:t>Cel edukacji prawnej w szkole</a:t>
            </a:r>
            <a:endParaRPr lang="pl-PL" sz="3000" b="1" dirty="0">
              <a:solidFill>
                <a:schemeClr val="bg1"/>
              </a:solidFill>
            </a:endParaRPr>
          </a:p>
        </p:txBody>
      </p:sp>
      <p:sp>
        <p:nvSpPr>
          <p:cNvPr id="3" name="Symbol zastępczy zawartości 2"/>
          <p:cNvSpPr>
            <a:spLocks noGrp="1"/>
          </p:cNvSpPr>
          <p:nvPr>
            <p:ph idx="1"/>
          </p:nvPr>
        </p:nvSpPr>
        <p:spPr>
          <a:xfrm>
            <a:off x="457200" y="1600200"/>
            <a:ext cx="8229600" cy="4997152"/>
          </a:xfrm>
        </p:spPr>
        <p:txBody>
          <a:bodyPr>
            <a:normAutofit/>
          </a:bodyPr>
          <a:lstStyle/>
          <a:p>
            <a:pPr algn="just"/>
            <a:r>
              <a:rPr lang="pl-PL" sz="2400" b="1" dirty="0" smtClean="0">
                <a:solidFill>
                  <a:schemeClr val="tx2"/>
                </a:solidFill>
              </a:rPr>
              <a:t>podnoszenie świadomości prawnej w społeczeństwie,</a:t>
            </a:r>
          </a:p>
          <a:p>
            <a:pPr algn="just"/>
            <a:r>
              <a:rPr lang="pl-PL" sz="2400" b="1" dirty="0" smtClean="0">
                <a:solidFill>
                  <a:schemeClr val="tx2"/>
                </a:solidFill>
              </a:rPr>
              <a:t>upowszechnianie wiedzy o prawie,</a:t>
            </a:r>
          </a:p>
          <a:p>
            <a:pPr algn="just"/>
            <a:r>
              <a:rPr lang="pl-PL" sz="2400" b="1" dirty="0" smtClean="0">
                <a:solidFill>
                  <a:schemeClr val="tx2"/>
                </a:solidFill>
              </a:rPr>
              <a:t>podnoszenie ogólnej wiedzy obywatela o procedurach tworzenia i stosowania prawa;</a:t>
            </a:r>
          </a:p>
          <a:p>
            <a:pPr algn="just">
              <a:buNone/>
            </a:pPr>
            <a:endParaRPr lang="pl-PL" sz="1200" dirty="0" smtClean="0">
              <a:solidFill>
                <a:schemeClr val="tx2"/>
              </a:solidFill>
            </a:endParaRPr>
          </a:p>
          <a:p>
            <a:pPr algn="just">
              <a:buNone/>
            </a:pPr>
            <a:r>
              <a:rPr lang="pl-PL" sz="1800" dirty="0" smtClean="0">
                <a:solidFill>
                  <a:schemeClr val="tx2"/>
                </a:solidFill>
              </a:rPr>
              <a:t>	„Przyjęcie jako celu praktycznej nauki [prawa] w swoim założeniu byłoby błędem. Nie powinno chodzić o to, aby nauczyć młodzież, jak wykorzystać narzędzie, jakim jest prawo, gdyż to w ramach kursu szkolnego zdaje się być niemożliwe</a:t>
            </a:r>
            <a:br>
              <a:rPr lang="pl-PL" sz="1800" dirty="0" smtClean="0">
                <a:solidFill>
                  <a:schemeClr val="tx2"/>
                </a:solidFill>
              </a:rPr>
            </a:br>
            <a:r>
              <a:rPr lang="pl-PL" sz="1800" dirty="0" smtClean="0">
                <a:solidFill>
                  <a:schemeClr val="tx2"/>
                </a:solidFill>
              </a:rPr>
              <a:t>do osiągnięcia. </a:t>
            </a:r>
            <a:r>
              <a:rPr lang="pl-PL" sz="1800" b="1" dirty="0" smtClean="0">
                <a:solidFill>
                  <a:schemeClr val="tx2"/>
                </a:solidFill>
              </a:rPr>
              <a:t>Chodzi o to, by podnosić kulturę prawną społeczeństwa</a:t>
            </a:r>
            <a:r>
              <a:rPr lang="pl-PL" sz="1800" dirty="0" smtClean="0">
                <a:solidFill>
                  <a:schemeClr val="tx2"/>
                </a:solidFill>
              </a:rPr>
              <a:t>.”</a:t>
            </a:r>
            <a:br>
              <a:rPr lang="pl-PL" sz="1800" dirty="0" smtClean="0">
                <a:solidFill>
                  <a:schemeClr val="tx2"/>
                </a:solidFill>
              </a:rPr>
            </a:br>
            <a:r>
              <a:rPr lang="pl-PL" sz="1200" i="1" dirty="0" smtClean="0">
                <a:solidFill>
                  <a:schemeClr val="tx2"/>
                </a:solidFill>
              </a:rPr>
              <a:t>S. Dąbrowski</a:t>
            </a:r>
          </a:p>
          <a:p>
            <a:pPr algn="just">
              <a:buNone/>
            </a:pPr>
            <a:endParaRPr lang="pl-PL" sz="1200" i="1" dirty="0" smtClean="0">
              <a:solidFill>
                <a:schemeClr val="tx2"/>
              </a:solidFill>
            </a:endParaRPr>
          </a:p>
          <a:p>
            <a:pPr algn="just">
              <a:buNone/>
            </a:pPr>
            <a:r>
              <a:rPr lang="pl-PL" sz="1200" dirty="0" smtClean="0">
                <a:solidFill>
                  <a:schemeClr val="tx2"/>
                </a:solidFill>
              </a:rPr>
              <a:t>	</a:t>
            </a:r>
            <a:r>
              <a:rPr lang="pl-PL" sz="1800" dirty="0" smtClean="0">
                <a:solidFill>
                  <a:schemeClr val="tx2"/>
                </a:solidFill>
              </a:rPr>
              <a:t>„(…) nie </a:t>
            </a:r>
            <a:r>
              <a:rPr lang="pl-PL" sz="1800" b="1" dirty="0" smtClean="0">
                <a:solidFill>
                  <a:schemeClr val="tx2"/>
                </a:solidFill>
              </a:rPr>
              <a:t>chodzi o znajomość </a:t>
            </a:r>
            <a:r>
              <a:rPr lang="pl-PL" sz="1800" dirty="0" smtClean="0">
                <a:solidFill>
                  <a:schemeClr val="tx2"/>
                </a:solidFill>
              </a:rPr>
              <a:t>przepisów, ale </a:t>
            </a:r>
            <a:r>
              <a:rPr lang="pl-PL" sz="1800" b="1" dirty="0" smtClean="0">
                <a:solidFill>
                  <a:schemeClr val="tx2"/>
                </a:solidFill>
              </a:rPr>
              <a:t>podstaw funkcjonowania społeczeństwa i prawa</a:t>
            </a:r>
            <a:r>
              <a:rPr lang="pl-PL" sz="1800" dirty="0" smtClean="0">
                <a:solidFill>
                  <a:schemeClr val="tx2"/>
                </a:solidFill>
              </a:rPr>
              <a:t>. (…) Urzędnik to władza, która ma przewagę w postaci wiedzy i bywa, że ma skłonność do wykorzystywania jej na niekorzyść interesanta. Jeśli obywatel wie, co mu się należy, to ta przewaga znika. Dlatego trzeba wzmocnić edukację prawną obywateli”. </a:t>
            </a:r>
            <a:r>
              <a:rPr lang="pl-PL" sz="1200" i="1" dirty="0" smtClean="0">
                <a:solidFill>
                  <a:schemeClr val="tx2"/>
                </a:solidFill>
              </a:rPr>
              <a:t>A. Zoll</a:t>
            </a:r>
          </a:p>
          <a:p>
            <a:pPr algn="just">
              <a:buNone/>
            </a:pPr>
            <a:endParaRPr lang="pl-PL" sz="2400" dirty="0" smtClean="0"/>
          </a:p>
        </p:txBody>
      </p:sp>
      <p:cxnSp>
        <p:nvCxnSpPr>
          <p:cNvPr id="7" name="Łącznik prosty 6"/>
          <p:cNvCxnSpPr/>
          <p:nvPr/>
        </p:nvCxnSpPr>
        <p:spPr>
          <a:xfrm>
            <a:off x="2483768" y="4653136"/>
            <a:ext cx="604867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Łącznik prosty 10"/>
          <p:cNvCxnSpPr/>
          <p:nvPr/>
        </p:nvCxnSpPr>
        <p:spPr>
          <a:xfrm>
            <a:off x="1979712" y="5373216"/>
            <a:ext cx="230425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Łącznik prosty 12"/>
          <p:cNvCxnSpPr/>
          <p:nvPr/>
        </p:nvCxnSpPr>
        <p:spPr>
          <a:xfrm>
            <a:off x="6084168" y="5373216"/>
            <a:ext cx="252028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Łącznik prosty 14"/>
          <p:cNvCxnSpPr/>
          <p:nvPr/>
        </p:nvCxnSpPr>
        <p:spPr>
          <a:xfrm>
            <a:off x="899592" y="5661248"/>
            <a:ext cx="223224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500" b="1" dirty="0" smtClean="0">
                <a:solidFill>
                  <a:schemeClr val="bg1"/>
                </a:solidFill>
              </a:rPr>
              <a:t>Metodyka</a:t>
            </a:r>
            <a:endParaRPr lang="pl-PL" sz="3500" b="1" dirty="0">
              <a:solidFill>
                <a:schemeClr val="bg1"/>
              </a:solidFill>
            </a:endParaRPr>
          </a:p>
        </p:txBody>
      </p:sp>
      <p:sp>
        <p:nvSpPr>
          <p:cNvPr id="3" name="Symbol zastępczy zawartości 2"/>
          <p:cNvSpPr>
            <a:spLocks noGrp="1"/>
          </p:cNvSpPr>
          <p:nvPr>
            <p:ph idx="1"/>
          </p:nvPr>
        </p:nvSpPr>
        <p:spPr/>
        <p:txBody>
          <a:bodyPr/>
          <a:lstStyle/>
          <a:p>
            <a:pPr>
              <a:buNone/>
            </a:pPr>
            <a:endParaRPr lang="pl-PL" sz="2000" dirty="0" smtClean="0">
              <a:solidFill>
                <a:schemeClr val="tx2"/>
              </a:solidFill>
            </a:endParaRPr>
          </a:p>
          <a:p>
            <a:pPr algn="ctr">
              <a:buNone/>
            </a:pPr>
            <a:r>
              <a:rPr lang="pl-PL" sz="2400" b="1" dirty="0" smtClean="0">
                <a:solidFill>
                  <a:schemeClr val="tx2"/>
                </a:solidFill>
              </a:rPr>
              <a:t>Jak uczyć prawa?</a:t>
            </a:r>
          </a:p>
          <a:p>
            <a:pPr algn="ctr">
              <a:buNone/>
            </a:pPr>
            <a:endParaRPr lang="pl-PL" sz="2000" dirty="0" smtClean="0">
              <a:solidFill>
                <a:schemeClr val="tx2"/>
              </a:solidFill>
            </a:endParaRPr>
          </a:p>
          <a:p>
            <a:pPr algn="ctr">
              <a:buNone/>
            </a:pPr>
            <a:r>
              <a:rPr lang="pl-PL" sz="2400" b="1" dirty="0" smtClean="0">
                <a:solidFill>
                  <a:schemeClr val="tx2"/>
                </a:solidFill>
              </a:rPr>
              <a:t>Jak opracować zagadnienia prawne dla uczniów?</a:t>
            </a:r>
          </a:p>
          <a:p>
            <a:pPr algn="ctr">
              <a:buNone/>
            </a:pPr>
            <a:endParaRPr lang="pl-PL" sz="2000" dirty="0" smtClean="0">
              <a:solidFill>
                <a:schemeClr val="tx2"/>
              </a:solidFill>
            </a:endParaRPr>
          </a:p>
          <a:p>
            <a:pPr algn="ctr">
              <a:buNone/>
            </a:pPr>
            <a:r>
              <a:rPr lang="pl-PL" sz="2400" b="1" dirty="0" smtClean="0">
                <a:solidFill>
                  <a:schemeClr val="tx2"/>
                </a:solidFill>
              </a:rPr>
              <a:t>Skąd czerpać informacje o prawie?</a:t>
            </a:r>
          </a:p>
          <a:p>
            <a:endParaRPr lang="pl-PL" dirty="0" smtClean="0"/>
          </a:p>
          <a:p>
            <a:endParaRPr lang="pl-PL" dirty="0"/>
          </a:p>
        </p:txBody>
      </p:sp>
      <p:pic>
        <p:nvPicPr>
          <p:cNvPr id="15362" name="Picture 2"/>
          <p:cNvPicPr>
            <a:picLocks noChangeAspect="1" noChangeArrowheads="1"/>
          </p:cNvPicPr>
          <p:nvPr/>
        </p:nvPicPr>
        <p:blipFill>
          <a:blip r:embed="rId3" cstate="print"/>
          <a:srcRect/>
          <a:stretch>
            <a:fillRect/>
          </a:stretch>
        </p:blipFill>
        <p:spPr bwMode="auto">
          <a:xfrm>
            <a:off x="3707904" y="4149080"/>
            <a:ext cx="1219200" cy="20097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B050"/>
                </a:solidFill>
              </a:rPr>
              <a:t>Street Law </a:t>
            </a:r>
            <a:r>
              <a:rPr lang="pl-PL" sz="3500" b="1" dirty="0" smtClean="0">
                <a:solidFill>
                  <a:srgbClr val="00B050"/>
                </a:solidFill>
              </a:rPr>
              <a:t>– idea</a:t>
            </a:r>
            <a:endParaRPr lang="pl-PL" sz="3500" b="1" dirty="0">
              <a:solidFill>
                <a:srgbClr val="00B05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noAutofit/>
          </a:bodyPr>
          <a:lstStyle/>
          <a:p>
            <a:pPr>
              <a:buNone/>
            </a:pPr>
            <a:endParaRPr lang="pl-PL" sz="2400" dirty="0" smtClean="0"/>
          </a:p>
          <a:p>
            <a:pPr algn="just"/>
            <a:r>
              <a:rPr lang="pl-PL" sz="2000" b="1" dirty="0" smtClean="0">
                <a:solidFill>
                  <a:srgbClr val="3E9C42"/>
                </a:solidFill>
              </a:rPr>
              <a:t>przekazywanie wiedzy o prawie przez studentów i absolwentów wydziałów prawa,</a:t>
            </a:r>
          </a:p>
          <a:p>
            <a:pPr algn="just">
              <a:buNone/>
            </a:pPr>
            <a:endParaRPr lang="pl-PL" sz="800" b="1" dirty="0" smtClean="0">
              <a:solidFill>
                <a:srgbClr val="3E9C42"/>
              </a:solidFill>
            </a:endParaRPr>
          </a:p>
          <a:p>
            <a:pPr algn="just"/>
            <a:r>
              <a:rPr lang="pl-PL" sz="2000" b="1" dirty="0" smtClean="0">
                <a:solidFill>
                  <a:srgbClr val="3E9C42"/>
                </a:solidFill>
              </a:rPr>
              <a:t>umiejętne przekazywanie wiedzy, tj. w taki sposób, aby umożliwić zrozumienie i umiejętne zastosowanie zdobytych informacji,</a:t>
            </a:r>
          </a:p>
          <a:p>
            <a:pPr algn="just">
              <a:buNone/>
            </a:pPr>
            <a:endParaRPr lang="pl-PL" sz="800" b="1" dirty="0" smtClean="0">
              <a:solidFill>
                <a:srgbClr val="3E9C42"/>
              </a:solidFill>
            </a:endParaRPr>
          </a:p>
          <a:p>
            <a:pPr algn="just"/>
            <a:r>
              <a:rPr lang="pl-PL" sz="2000" b="1" dirty="0" smtClean="0">
                <a:solidFill>
                  <a:srgbClr val="3E9C42"/>
                </a:solidFill>
              </a:rPr>
              <a:t>„odczarowanie prawa” – obalanie mitu, że prawo jest dostępne</a:t>
            </a:r>
            <a:br>
              <a:rPr lang="pl-PL" sz="2000" b="1" dirty="0" smtClean="0">
                <a:solidFill>
                  <a:srgbClr val="3E9C42"/>
                </a:solidFill>
              </a:rPr>
            </a:br>
            <a:r>
              <a:rPr lang="pl-PL" sz="2000" b="1" dirty="0" smtClean="0">
                <a:solidFill>
                  <a:srgbClr val="3E9C42"/>
                </a:solidFill>
              </a:rPr>
              <a:t>i zrozumiałe wyłącznie dla prawników,</a:t>
            </a:r>
          </a:p>
          <a:p>
            <a:pPr algn="just">
              <a:buNone/>
            </a:pPr>
            <a:endParaRPr lang="pl-PL" sz="800" b="1" dirty="0" smtClean="0">
              <a:solidFill>
                <a:srgbClr val="3E9C42"/>
              </a:solidFill>
            </a:endParaRPr>
          </a:p>
          <a:p>
            <a:pPr algn="just"/>
            <a:r>
              <a:rPr lang="pl-PL" sz="2000" b="1" dirty="0" smtClean="0">
                <a:solidFill>
                  <a:srgbClr val="3E9C42"/>
                </a:solidFill>
              </a:rPr>
              <a:t>współpraca środowisk lokalnych (uniwersytet – szkoła – świetlice środowiskowe, itp.),</a:t>
            </a:r>
          </a:p>
          <a:p>
            <a:pPr algn="just">
              <a:buNone/>
            </a:pPr>
            <a:endParaRPr lang="pl-PL" sz="800" b="1" dirty="0" smtClean="0">
              <a:solidFill>
                <a:srgbClr val="3E9C42"/>
              </a:solidFill>
            </a:endParaRPr>
          </a:p>
          <a:p>
            <a:pPr algn="just"/>
            <a:r>
              <a:rPr lang="pl-PL" sz="2000" b="1" dirty="0" smtClean="0">
                <a:solidFill>
                  <a:srgbClr val="3E9C42"/>
                </a:solidFill>
              </a:rPr>
              <a:t>stosowanie interaktywnych metod nauczania;</a:t>
            </a:r>
          </a:p>
          <a:p>
            <a:endParaRPr lang="pl-PL"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dirty="0" smtClean="0">
                <a:solidFill>
                  <a:srgbClr val="00B050"/>
                </a:solidFill>
              </a:rPr>
              <a:t>Street Law - metodyka</a:t>
            </a:r>
            <a:endParaRPr lang="pl-PL" sz="3500" b="1" dirty="0">
              <a:solidFill>
                <a:srgbClr val="00B05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lstStyle/>
          <a:p>
            <a:pPr>
              <a:buNone/>
            </a:pPr>
            <a:endParaRPr lang="pl-PL" sz="4000" b="1" dirty="0" smtClean="0">
              <a:solidFill>
                <a:srgbClr val="3E9C42"/>
              </a:solidFill>
            </a:endParaRPr>
          </a:p>
          <a:p>
            <a:r>
              <a:rPr lang="pl-PL" sz="2400" b="1" dirty="0" smtClean="0">
                <a:solidFill>
                  <a:srgbClr val="3E9C42"/>
                </a:solidFill>
              </a:rPr>
              <a:t>stosowanie interaktywnych metod nauczania</a:t>
            </a:r>
          </a:p>
          <a:p>
            <a:pPr>
              <a:buNone/>
            </a:pPr>
            <a:r>
              <a:rPr lang="pl-PL" sz="2000" dirty="0" smtClean="0">
                <a:solidFill>
                  <a:srgbClr val="3E9C42"/>
                </a:solidFill>
              </a:rPr>
              <a:t>	(metody aktywizujące),</a:t>
            </a:r>
          </a:p>
          <a:p>
            <a:pPr>
              <a:buNone/>
            </a:pPr>
            <a:endParaRPr lang="pl-PL" sz="1200" dirty="0" smtClean="0">
              <a:solidFill>
                <a:srgbClr val="3E9C42"/>
              </a:solidFill>
            </a:endParaRPr>
          </a:p>
          <a:p>
            <a:r>
              <a:rPr lang="pl-PL" sz="2400" b="1" dirty="0" smtClean="0">
                <a:solidFill>
                  <a:srgbClr val="3E9C42"/>
                </a:solidFill>
              </a:rPr>
              <a:t>wykorzystywanie dotychczasowego doświadczenia i wiedzy uczestników zajęć,</a:t>
            </a:r>
          </a:p>
          <a:p>
            <a:pPr>
              <a:buNone/>
            </a:pPr>
            <a:endParaRPr lang="pl-PL" sz="1200" b="1" dirty="0" smtClean="0">
              <a:solidFill>
                <a:srgbClr val="3E9C42"/>
              </a:solidFill>
            </a:endParaRPr>
          </a:p>
          <a:p>
            <a:r>
              <a:rPr lang="pl-PL" sz="2400" b="1" dirty="0" smtClean="0">
                <a:solidFill>
                  <a:srgbClr val="3E9C42"/>
                </a:solidFill>
              </a:rPr>
              <a:t>przekazywanie wiedzy i uczenie jej praktycznego zastosowania,</a:t>
            </a:r>
          </a:p>
          <a:p>
            <a:r>
              <a:rPr lang="pl-PL" sz="2400" b="1" dirty="0" smtClean="0">
                <a:solidFill>
                  <a:srgbClr val="3E9C42"/>
                </a:solidFill>
              </a:rPr>
              <a:t>wybrane metody:	</a:t>
            </a:r>
            <a:r>
              <a:rPr lang="pl-PL" sz="2400" b="1" dirty="0" smtClean="0">
                <a:solidFill>
                  <a:srgbClr val="0070C0"/>
                </a:solidFill>
              </a:rPr>
              <a:t>kazus – role – dialog – zespoły eksperckie;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accent3">
              <a:lumMod val="60000"/>
              <a:lumOff val="40000"/>
            </a:schemeClr>
          </a:solidFill>
        </p:spPr>
        <p:txBody>
          <a:bodyPr>
            <a:normAutofit/>
          </a:bodyPr>
          <a:lstStyle/>
          <a:p>
            <a:r>
              <a:rPr lang="pl-PL" sz="3500" b="1" i="1" dirty="0" smtClean="0">
                <a:solidFill>
                  <a:srgbClr val="0070C0"/>
                </a:solidFill>
              </a:rPr>
              <a:t>KAZUS</a:t>
            </a:r>
            <a:endParaRPr lang="pl-PL" sz="3500" b="1" i="1" dirty="0">
              <a:solidFill>
                <a:srgbClr val="0070C0"/>
              </a:solidFill>
            </a:endParaRPr>
          </a:p>
        </p:txBody>
      </p:sp>
      <p:sp>
        <p:nvSpPr>
          <p:cNvPr id="3" name="Symbol zastępczy zawartości 2"/>
          <p:cNvSpPr>
            <a:spLocks noGrp="1"/>
          </p:cNvSpPr>
          <p:nvPr>
            <p:ph idx="1"/>
          </p:nvPr>
        </p:nvSpPr>
        <p:spPr>
          <a:solidFill>
            <a:schemeClr val="accent3">
              <a:lumMod val="20000"/>
              <a:lumOff val="80000"/>
            </a:schemeClr>
          </a:solidFill>
        </p:spPr>
        <p:txBody>
          <a:bodyPr>
            <a:normAutofit/>
          </a:bodyPr>
          <a:lstStyle/>
          <a:p>
            <a:pPr algn="ctr">
              <a:buNone/>
            </a:pPr>
            <a:r>
              <a:rPr lang="pl-PL" sz="2400" b="1" dirty="0" smtClean="0">
                <a:solidFill>
                  <a:srgbClr val="00B050"/>
                </a:solidFill>
              </a:rPr>
              <a:t>tzw. studium przypadku</a:t>
            </a:r>
          </a:p>
          <a:p>
            <a:r>
              <a:rPr lang="pl-PL" sz="2400" dirty="0" smtClean="0">
                <a:solidFill>
                  <a:srgbClr val="00B050"/>
                </a:solidFill>
              </a:rPr>
              <a:t>konkretny stan faktyczny służy rozważeniu możliwych</a:t>
            </a:r>
            <a:br>
              <a:rPr lang="pl-PL" sz="2400" dirty="0" smtClean="0">
                <a:solidFill>
                  <a:srgbClr val="00B050"/>
                </a:solidFill>
              </a:rPr>
            </a:br>
            <a:r>
              <a:rPr lang="pl-PL" sz="2400" dirty="0" smtClean="0">
                <a:solidFill>
                  <a:srgbClr val="00B050"/>
                </a:solidFill>
              </a:rPr>
              <a:t>w danej sytuacji rozwiązań, rozstrzygnięć,</a:t>
            </a:r>
          </a:p>
          <a:p>
            <a:r>
              <a:rPr lang="pl-PL" sz="2400" dirty="0" smtClean="0">
                <a:solidFill>
                  <a:srgbClr val="00B050"/>
                </a:solidFill>
              </a:rPr>
              <a:t>wydarzenie rzeczywiste, zdarzenie fikcyjne (np. wątek literacki), orzeczenie sądu, artykuł prasowy, itp.;</a:t>
            </a:r>
          </a:p>
          <a:p>
            <a:pPr>
              <a:buNone/>
            </a:pPr>
            <a:r>
              <a:rPr lang="pl-PL" sz="2400" b="1" dirty="0" smtClean="0">
                <a:solidFill>
                  <a:srgbClr val="00B050"/>
                </a:solidFill>
              </a:rPr>
              <a:t>	</a:t>
            </a:r>
            <a:r>
              <a:rPr lang="pl-PL" sz="2400" b="1" dirty="0" smtClean="0">
                <a:solidFill>
                  <a:srgbClr val="C00000"/>
                </a:solidFill>
              </a:rPr>
              <a:t>CEL:</a:t>
            </a:r>
          </a:p>
          <a:p>
            <a:r>
              <a:rPr lang="pl-PL" sz="2400" dirty="0" smtClean="0">
                <a:solidFill>
                  <a:srgbClr val="00B050"/>
                </a:solidFill>
              </a:rPr>
              <a:t>wykorzystanie zdobytej wiedzy do rozwiązania konkretnego problemu,</a:t>
            </a:r>
          </a:p>
          <a:p>
            <a:r>
              <a:rPr lang="pl-PL" sz="2400" dirty="0" smtClean="0">
                <a:solidFill>
                  <a:srgbClr val="00B050"/>
                </a:solidFill>
              </a:rPr>
              <a:t>rozwój krytycznego i logicznego myślenia;</a:t>
            </a:r>
          </a:p>
          <a:p>
            <a:endParaRPr lang="pl-PL" sz="24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828</TotalTime>
  <Words>1030</Words>
  <Application>Microsoft Office PowerPoint</Application>
  <PresentationFormat>Pokaz na ekranie (4:3)</PresentationFormat>
  <Paragraphs>397</Paragraphs>
  <Slides>26</Slides>
  <Notes>18</Notes>
  <HiddenSlides>0</HiddenSlides>
  <MMClips>0</MMClips>
  <ScaleCrop>false</ScaleCrop>
  <HeadingPairs>
    <vt:vector size="4" baseType="variant">
      <vt:variant>
        <vt:lpstr>Motyw</vt:lpstr>
      </vt:variant>
      <vt:variant>
        <vt:i4>1</vt:i4>
      </vt:variant>
      <vt:variant>
        <vt:lpstr>Tytuły slajdów</vt:lpstr>
      </vt:variant>
      <vt:variant>
        <vt:i4>26</vt:i4>
      </vt:variant>
    </vt:vector>
  </HeadingPairs>
  <TitlesOfParts>
    <vt:vector size="27" baseType="lpstr">
      <vt:lpstr>Motyw pakietu Office</vt:lpstr>
      <vt:lpstr>Slajd 1</vt:lpstr>
      <vt:lpstr>Przekazywanie wiedzy o prawie</vt:lpstr>
      <vt:lpstr>Przekazywanie wiedzy o prawie</vt:lpstr>
      <vt:lpstr>Przekazywanie wiedzy o prawie</vt:lpstr>
      <vt:lpstr>Cel edukacji prawnej w szkole</vt:lpstr>
      <vt:lpstr>Metodyka</vt:lpstr>
      <vt:lpstr>Street Law – idea</vt:lpstr>
      <vt:lpstr>Street Law - metodyka</vt:lpstr>
      <vt:lpstr>KAZUS</vt:lpstr>
      <vt:lpstr>KAZUS</vt:lpstr>
      <vt:lpstr>ODGRYWANIE SCENEK</vt:lpstr>
      <vt:lpstr>ODGRYWANIE SCENEK</vt:lpstr>
      <vt:lpstr>DIALOG</vt:lpstr>
      <vt:lpstr>DIALOG</vt:lpstr>
      <vt:lpstr>Zespoły eksperckie</vt:lpstr>
      <vt:lpstr>Zespoły eksperckie</vt:lpstr>
      <vt:lpstr>Sprawdzenie</vt:lpstr>
      <vt:lpstr>Gdzie szukać informacji o prawie?</vt:lpstr>
      <vt:lpstr>Gdzie szukać informacji o prawie?</vt:lpstr>
      <vt:lpstr>Gdzie szukać informacji o prawie?</vt:lpstr>
      <vt:lpstr>Gdzie szukać informacji o prawie?</vt:lpstr>
      <vt:lpstr>Edukacja prawna w szkole metodą Street Law</vt:lpstr>
      <vt:lpstr>Edukacja prawna w szkole metodą Street Law</vt:lpstr>
      <vt:lpstr>Metodyka - ćwiczenia</vt:lpstr>
      <vt:lpstr>Omówienie</vt:lpstr>
      <vt:lpstr>Slajd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Edukacja prawna - metodyka</dc:title>
  <dc:creator> </dc:creator>
  <cp:lastModifiedBy> </cp:lastModifiedBy>
  <cp:revision>90</cp:revision>
  <dcterms:created xsi:type="dcterms:W3CDTF">2012-11-05T15:53:25Z</dcterms:created>
  <dcterms:modified xsi:type="dcterms:W3CDTF">2012-11-30T13:30:35Z</dcterms:modified>
</cp:coreProperties>
</file>